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256" r:id="rId2"/>
    <p:sldId id="334" r:id="rId3"/>
    <p:sldId id="379" r:id="rId4"/>
    <p:sldId id="327" r:id="rId5"/>
    <p:sldId id="338" r:id="rId6"/>
    <p:sldId id="339" r:id="rId7"/>
    <p:sldId id="348" r:id="rId8"/>
    <p:sldId id="350" r:id="rId9"/>
    <p:sldId id="340" r:id="rId10"/>
    <p:sldId id="342" r:id="rId11"/>
    <p:sldId id="349" r:id="rId12"/>
    <p:sldId id="357" r:id="rId13"/>
    <p:sldId id="382" r:id="rId14"/>
    <p:sldId id="351" r:id="rId15"/>
    <p:sldId id="352" r:id="rId16"/>
    <p:sldId id="383" r:id="rId17"/>
    <p:sldId id="343" r:id="rId18"/>
    <p:sldId id="295" r:id="rId19"/>
    <p:sldId id="297" r:id="rId20"/>
    <p:sldId id="299" r:id="rId21"/>
    <p:sldId id="300" r:id="rId22"/>
    <p:sldId id="326" r:id="rId23"/>
    <p:sldId id="301" r:id="rId24"/>
    <p:sldId id="294" r:id="rId25"/>
    <p:sldId id="376" r:id="rId26"/>
    <p:sldId id="312" r:id="rId27"/>
    <p:sldId id="377" r:id="rId28"/>
    <p:sldId id="378" r:id="rId29"/>
    <p:sldId id="385" r:id="rId30"/>
    <p:sldId id="345" r:id="rId31"/>
    <p:sldId id="323" r:id="rId32"/>
    <p:sldId id="387" r:id="rId33"/>
    <p:sldId id="388" r:id="rId34"/>
    <p:sldId id="344" r:id="rId35"/>
    <p:sldId id="360" r:id="rId36"/>
    <p:sldId id="391" r:id="rId37"/>
    <p:sldId id="393" r:id="rId38"/>
    <p:sldId id="394" r:id="rId39"/>
    <p:sldId id="358" r:id="rId40"/>
    <p:sldId id="347" r:id="rId41"/>
    <p:sldId id="367" r:id="rId42"/>
    <p:sldId id="368" r:id="rId43"/>
    <p:sldId id="369" r:id="rId44"/>
    <p:sldId id="370" r:id="rId45"/>
    <p:sldId id="371" r:id="rId46"/>
    <p:sldId id="372" r:id="rId47"/>
    <p:sldId id="373" r:id="rId48"/>
    <p:sldId id="384" r:id="rId49"/>
    <p:sldId id="375" r:id="rId50"/>
    <p:sldId id="354" r:id="rId51"/>
    <p:sldId id="389" r:id="rId52"/>
    <p:sldId id="355" r:id="rId53"/>
    <p:sldId id="356" r:id="rId54"/>
    <p:sldId id="274" r:id="rId55"/>
    <p:sldId id="390"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2">
          <p15:clr>
            <a:srgbClr val="A4A3A4"/>
          </p15:clr>
        </p15:guide>
        <p15:guide id="2" orient="horz" pos="359">
          <p15:clr>
            <a:srgbClr val="A4A3A4"/>
          </p15:clr>
        </p15:guide>
        <p15:guide id="3" pos="2880">
          <p15:clr>
            <a:srgbClr val="A4A3A4"/>
          </p15:clr>
        </p15:guide>
        <p15:guide id="4" pos="30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e Boyd" initials="" lastIdx="4" clrIdx="0"/>
  <p:cmAuthor id="1" name="Peter Horst" initials="PH"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3D423"/>
    <a:srgbClr val="FDB330"/>
    <a:srgbClr val="DBDAD5"/>
    <a:srgbClr val="D69121"/>
    <a:srgbClr val="618F9A"/>
    <a:srgbClr val="96D2DC"/>
    <a:srgbClr val="D15742"/>
    <a:srgbClr val="D98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5BEB3-0820-48B6-88E7-EE5898F569E2}" v="51" dt="2017-05-24T11:38:22.3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53"/>
    <p:restoredTop sz="93710"/>
  </p:normalViewPr>
  <p:slideViewPr>
    <p:cSldViewPr snapToGrid="0">
      <p:cViewPr>
        <p:scale>
          <a:sx n="100" d="100"/>
          <a:sy n="100" d="100"/>
        </p:scale>
        <p:origin x="1056" y="736"/>
      </p:cViewPr>
      <p:guideLst>
        <p:guide orient="horz" pos="1592"/>
        <p:guide orient="horz" pos="359"/>
        <p:guide pos="2880"/>
        <p:guide pos="30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64" Type="http://schemas.microsoft.com/office/2015/10/relationships/revisionInfo" Target="revisionInfo.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commentAuthors" Target="commentAuthor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278DB6-A7DB-6A46-82C8-4F1E063EA754}" type="datetimeFigureOut">
              <a:rPr lang="en-US" smtClean="0"/>
              <a:pPr/>
              <a:t>12/2/17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757B12C-A25C-604B-8E99-A7C8CB48CBEC}" type="slidenum">
              <a:rPr lang="en-US" smtClean="0"/>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E070FC-4950-D04C-975C-2F89B137F2F6}" type="datetimeFigureOut">
              <a:rPr lang="en-US" smtClean="0"/>
              <a:t>12/2/17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C1EE95-82D2-B541-A208-5B5B2E0ED75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 cycle of fixing a performance</a:t>
            </a:r>
            <a:r>
              <a:rPr lang="en-US" baseline="0" dirty="0" smtClean="0"/>
              <a:t> issue</a:t>
            </a:r>
            <a:endParaRPr lang="en-US" dirty="0"/>
          </a:p>
        </p:txBody>
      </p:sp>
      <p:sp>
        <p:nvSpPr>
          <p:cNvPr id="4" name="Slide Number Placeholder 3"/>
          <p:cNvSpPr>
            <a:spLocks noGrp="1"/>
          </p:cNvSpPr>
          <p:nvPr>
            <p:ph type="sldNum" sz="quarter" idx="10"/>
          </p:nvPr>
        </p:nvSpPr>
        <p:spPr/>
        <p:txBody>
          <a:bodyPr/>
          <a:lstStyle/>
          <a:p>
            <a:fld id="{A6C1EE95-82D2-B541-A208-5B5B2E0ED751}" type="slidenum">
              <a:rPr lang="en-US" smtClean="0"/>
              <a:t>9</a:t>
            </a:fld>
            <a:endParaRPr lang="en-US"/>
          </a:p>
        </p:txBody>
      </p:sp>
    </p:spTree>
    <p:extLst>
      <p:ext uri="{BB962C8B-B14F-4D97-AF65-F5344CB8AC3E}">
        <p14:creationId xmlns:p14="http://schemas.microsoft.com/office/powerpoint/2010/main" val="31642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C1EE95-82D2-B541-A208-5B5B2E0ED751}" type="slidenum">
              <a:rPr lang="en-US" smtClean="0"/>
              <a:t>19</a:t>
            </a:fld>
            <a:endParaRPr lang="en-US"/>
          </a:p>
        </p:txBody>
      </p:sp>
    </p:spTree>
    <p:extLst>
      <p:ext uri="{BB962C8B-B14F-4D97-AF65-F5344CB8AC3E}">
        <p14:creationId xmlns:p14="http://schemas.microsoft.com/office/powerpoint/2010/main" val="1704915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C1EE95-82D2-B541-A208-5B5B2E0ED751}" type="slidenum">
              <a:rPr lang="en-US" smtClean="0"/>
              <a:t>20</a:t>
            </a:fld>
            <a:endParaRPr lang="en-US"/>
          </a:p>
        </p:txBody>
      </p:sp>
    </p:spTree>
    <p:extLst>
      <p:ext uri="{BB962C8B-B14F-4D97-AF65-F5344CB8AC3E}">
        <p14:creationId xmlns:p14="http://schemas.microsoft.com/office/powerpoint/2010/main" val="839185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C1EE95-82D2-B541-A208-5B5B2E0ED751}" type="slidenum">
              <a:rPr lang="en-US" smtClean="0"/>
              <a:t>23</a:t>
            </a:fld>
            <a:endParaRPr lang="en-US"/>
          </a:p>
        </p:txBody>
      </p:sp>
    </p:spTree>
    <p:extLst>
      <p:ext uri="{BB962C8B-B14F-4D97-AF65-F5344CB8AC3E}">
        <p14:creationId xmlns:p14="http://schemas.microsoft.com/office/powerpoint/2010/main" val="116912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thorough</a:t>
            </a:r>
            <a:r>
              <a:rPr lang="en-US" baseline="0" dirty="0" smtClean="0"/>
              <a:t> round of performance testing</a:t>
            </a:r>
            <a:endParaRPr lang="en-US" dirty="0"/>
          </a:p>
        </p:txBody>
      </p:sp>
      <p:sp>
        <p:nvSpPr>
          <p:cNvPr id="4" name="Slide Number Placeholder 3"/>
          <p:cNvSpPr>
            <a:spLocks noGrp="1"/>
          </p:cNvSpPr>
          <p:nvPr>
            <p:ph type="sldNum" sz="quarter" idx="10"/>
          </p:nvPr>
        </p:nvSpPr>
        <p:spPr/>
        <p:txBody>
          <a:bodyPr/>
          <a:lstStyle/>
          <a:p>
            <a:fld id="{A6C1EE95-82D2-B541-A208-5B5B2E0ED751}" type="slidenum">
              <a:rPr lang="en-US" smtClean="0"/>
              <a:t>26</a:t>
            </a:fld>
            <a:endParaRPr lang="en-US"/>
          </a:p>
        </p:txBody>
      </p:sp>
    </p:spTree>
    <p:extLst>
      <p:ext uri="{BB962C8B-B14F-4D97-AF65-F5344CB8AC3E}">
        <p14:creationId xmlns:p14="http://schemas.microsoft.com/office/powerpoint/2010/main" val="61971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controlled release plan</a:t>
            </a:r>
            <a:endParaRPr lang="en-US" dirty="0"/>
          </a:p>
        </p:txBody>
      </p:sp>
      <p:sp>
        <p:nvSpPr>
          <p:cNvPr id="4" name="Slide Number Placeholder 3"/>
          <p:cNvSpPr>
            <a:spLocks noGrp="1"/>
          </p:cNvSpPr>
          <p:nvPr>
            <p:ph type="sldNum" sz="quarter" idx="10"/>
          </p:nvPr>
        </p:nvSpPr>
        <p:spPr/>
        <p:txBody>
          <a:bodyPr/>
          <a:lstStyle/>
          <a:p>
            <a:fld id="{A6C1EE95-82D2-B541-A208-5B5B2E0ED751}" type="slidenum">
              <a:rPr lang="en-US" smtClean="0"/>
              <a:t>31</a:t>
            </a:fld>
            <a:endParaRPr lang="en-US"/>
          </a:p>
        </p:txBody>
      </p:sp>
    </p:spTree>
    <p:extLst>
      <p:ext uri="{BB962C8B-B14F-4D97-AF65-F5344CB8AC3E}">
        <p14:creationId xmlns:p14="http://schemas.microsoft.com/office/powerpoint/2010/main" val="1139552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elements of our agile process</a:t>
            </a:r>
            <a:endParaRPr lang="en-US" dirty="0"/>
          </a:p>
        </p:txBody>
      </p:sp>
      <p:sp>
        <p:nvSpPr>
          <p:cNvPr id="4" name="Slide Number Placeholder 3"/>
          <p:cNvSpPr>
            <a:spLocks noGrp="1"/>
          </p:cNvSpPr>
          <p:nvPr>
            <p:ph type="sldNum" sz="quarter" idx="10"/>
          </p:nvPr>
        </p:nvSpPr>
        <p:spPr/>
        <p:txBody>
          <a:bodyPr/>
          <a:lstStyle/>
          <a:p>
            <a:fld id="{A6C1EE95-82D2-B541-A208-5B5B2E0ED751}" type="slidenum">
              <a:rPr lang="en-US" smtClean="0"/>
              <a:t>41</a:t>
            </a:fld>
            <a:endParaRPr lang="en-US"/>
          </a:p>
        </p:txBody>
      </p:sp>
    </p:spTree>
    <p:extLst>
      <p:ext uri="{BB962C8B-B14F-4D97-AF65-F5344CB8AC3E}">
        <p14:creationId xmlns:p14="http://schemas.microsoft.com/office/powerpoint/2010/main" val="687377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planned vs actual</a:t>
            </a:r>
            <a:endParaRPr lang="en-US" dirty="0"/>
          </a:p>
        </p:txBody>
      </p:sp>
      <p:sp>
        <p:nvSpPr>
          <p:cNvPr id="4" name="Slide Number Placeholder 3"/>
          <p:cNvSpPr>
            <a:spLocks noGrp="1"/>
          </p:cNvSpPr>
          <p:nvPr>
            <p:ph type="sldNum" sz="quarter" idx="10"/>
          </p:nvPr>
        </p:nvSpPr>
        <p:spPr/>
        <p:txBody>
          <a:bodyPr/>
          <a:lstStyle/>
          <a:p>
            <a:fld id="{A6C1EE95-82D2-B541-A208-5B5B2E0ED751}" type="slidenum">
              <a:rPr lang="en-US" smtClean="0"/>
              <a:t>48</a:t>
            </a:fld>
            <a:endParaRPr lang="en-US"/>
          </a:p>
        </p:txBody>
      </p:sp>
    </p:spTree>
    <p:extLst>
      <p:ext uri="{BB962C8B-B14F-4D97-AF65-F5344CB8AC3E}">
        <p14:creationId xmlns:p14="http://schemas.microsoft.com/office/powerpoint/2010/main" val="1930107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14" name="Picture 13"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8253" y="1258957"/>
            <a:ext cx="1975104" cy="637300"/>
          </a:xfrm>
          <a:prstGeom prst="rect">
            <a:avLst/>
          </a:prstGeom>
        </p:spPr>
      </p:pic>
      <p:sp>
        <p:nvSpPr>
          <p:cNvPr id="15" name="Title 1"/>
          <p:cNvSpPr>
            <a:spLocks noGrp="1"/>
          </p:cNvSpPr>
          <p:nvPr>
            <p:ph type="ctrTitle" hasCustomPrompt="1"/>
          </p:nvPr>
        </p:nvSpPr>
        <p:spPr>
          <a:xfrm>
            <a:off x="4412045" y="1971260"/>
            <a:ext cx="4481696" cy="615553"/>
          </a:xfrm>
          <a:prstGeom prst="rect">
            <a:avLst/>
          </a:prstGeom>
        </p:spPr>
        <p:txBody>
          <a:bodyPr wrap="square" lIns="0" tIns="0" rIns="0" bIns="0" anchor="b" anchorCtr="0">
            <a:spAutoFit/>
          </a:bodyPr>
          <a:lstStyle>
            <a:lvl1pPr algn="l">
              <a:lnSpc>
                <a:spcPct val="100000"/>
              </a:lnSpc>
              <a:defRPr sz="2000" b="1" baseline="0">
                <a:solidFill>
                  <a:schemeClr val="tx1"/>
                </a:solidFill>
              </a:defRPr>
            </a:lvl1pPr>
          </a:lstStyle>
          <a:p>
            <a:r>
              <a:rPr lang="en-US"/>
              <a:t>Presentation Title Here</a:t>
            </a:r>
            <a:br>
              <a:rPr lang="en-US"/>
            </a:br>
            <a:r>
              <a:rPr lang="en-US"/>
              <a:t>and Here</a:t>
            </a:r>
          </a:p>
        </p:txBody>
      </p:sp>
      <p:sp>
        <p:nvSpPr>
          <p:cNvPr id="16" name="Text Placeholder 14"/>
          <p:cNvSpPr>
            <a:spLocks noGrp="1"/>
          </p:cNvSpPr>
          <p:nvPr>
            <p:ph type="body" sz="quarter" idx="10" hasCustomPrompt="1"/>
          </p:nvPr>
        </p:nvSpPr>
        <p:spPr>
          <a:xfrm>
            <a:off x="4412045" y="2661816"/>
            <a:ext cx="4481696" cy="246221"/>
          </a:xfrm>
          <a:prstGeom prst="rect">
            <a:avLst/>
          </a:prstGeom>
        </p:spPr>
        <p:txBody>
          <a:bodyPr wrap="square" lIns="0" tIns="0" rIns="0" bIns="0">
            <a:spAutoFit/>
          </a:bodyPr>
          <a:lstStyle>
            <a:lvl1pPr marL="0" indent="0">
              <a:buNone/>
              <a:defRPr sz="16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Presentation Subhead</a:t>
            </a:r>
          </a:p>
        </p:txBody>
      </p:sp>
      <p:sp>
        <p:nvSpPr>
          <p:cNvPr id="17" name="Text Placeholder 18"/>
          <p:cNvSpPr>
            <a:spLocks noGrp="1"/>
          </p:cNvSpPr>
          <p:nvPr>
            <p:ph type="body" sz="quarter" idx="11" hasCustomPrompt="1"/>
          </p:nvPr>
        </p:nvSpPr>
        <p:spPr>
          <a:xfrm>
            <a:off x="4412045" y="3504572"/>
            <a:ext cx="2534677" cy="215444"/>
          </a:xfrm>
          <a:prstGeom prst="rect">
            <a:avLst/>
          </a:prstGeom>
        </p:spPr>
        <p:txBody>
          <a:bodyPr wrap="square"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Name of Presenter</a:t>
            </a:r>
          </a:p>
        </p:txBody>
      </p:sp>
      <p:sp>
        <p:nvSpPr>
          <p:cNvPr id="19" name="Text Placeholder 18"/>
          <p:cNvSpPr>
            <a:spLocks noGrp="1"/>
          </p:cNvSpPr>
          <p:nvPr>
            <p:ph type="body" sz="quarter" idx="12" hasCustomPrompt="1"/>
          </p:nvPr>
        </p:nvSpPr>
        <p:spPr>
          <a:xfrm>
            <a:off x="4412045" y="3775184"/>
            <a:ext cx="2534677" cy="215444"/>
          </a:xfrm>
          <a:prstGeom prst="rect">
            <a:avLst/>
          </a:prstGeom>
        </p:spPr>
        <p:txBody>
          <a:bodyPr wrap="square"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00 Month, 2016</a:t>
            </a:r>
          </a:p>
        </p:txBody>
      </p:sp>
    </p:spTree>
    <p:extLst>
      <p:ext uri="{BB962C8B-B14F-4D97-AF65-F5344CB8AC3E}">
        <p14:creationId xmlns:p14="http://schemas.microsoft.com/office/powerpoint/2010/main" val="314444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TEXT_B">
    <p:spTree>
      <p:nvGrpSpPr>
        <p:cNvPr id="1" name=""/>
        <p:cNvGrpSpPr/>
        <p:nvPr/>
      </p:nvGrpSpPr>
      <p:grpSpPr>
        <a:xfrm>
          <a:off x="0" y="0"/>
          <a:ext cx="0" cy="0"/>
          <a:chOff x="0" y="0"/>
          <a:chExt cx="0" cy="0"/>
        </a:xfrm>
      </p:grpSpPr>
      <p:pic>
        <p:nvPicPr>
          <p:cNvPr id="6" name="Picture 5"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3200" y="0"/>
            <a:ext cx="1320799" cy="1439733"/>
          </a:xfrm>
          <a:prstGeom prst="rect">
            <a:avLst/>
          </a:prstGeom>
        </p:spPr>
      </p:pic>
      <p:sp>
        <p:nvSpPr>
          <p:cNvPr id="9" name="TextBox 8"/>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5" name="Picture 4"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4" name="Text Placeholder 4"/>
          <p:cNvSpPr>
            <a:spLocks noGrp="1"/>
          </p:cNvSpPr>
          <p:nvPr>
            <p:ph type="body" sz="quarter" idx="14" hasCustomPrompt="1"/>
          </p:nvPr>
        </p:nvSpPr>
        <p:spPr>
          <a:xfrm>
            <a:off x="7631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
        <p:nvSpPr>
          <p:cNvPr id="15" name="Text Placeholder 4"/>
          <p:cNvSpPr>
            <a:spLocks noGrp="1"/>
          </p:cNvSpPr>
          <p:nvPr>
            <p:ph type="body" sz="quarter" idx="15" hasCustomPrompt="1"/>
          </p:nvPr>
        </p:nvSpPr>
        <p:spPr>
          <a:xfrm>
            <a:off x="47879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Tree>
    <p:extLst>
      <p:ext uri="{BB962C8B-B14F-4D97-AF65-F5344CB8AC3E}">
        <p14:creationId xmlns:p14="http://schemas.microsoft.com/office/powerpoint/2010/main" val="3997190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SLIDE_CENTERED">
    <p:spTree>
      <p:nvGrpSpPr>
        <p:cNvPr id="1" name=""/>
        <p:cNvGrpSpPr/>
        <p:nvPr/>
      </p:nvGrpSpPr>
      <p:grpSpPr>
        <a:xfrm>
          <a:off x="0" y="0"/>
          <a:ext cx="0" cy="0"/>
          <a:chOff x="0" y="0"/>
          <a:chExt cx="0" cy="0"/>
        </a:xfrm>
      </p:grpSpPr>
      <p:pic>
        <p:nvPicPr>
          <p:cNvPr id="18" name="Picture 17" descr="Circles_Bottom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611533" y="3984430"/>
            <a:ext cx="1532466" cy="1159070"/>
          </a:xfrm>
          <a:prstGeom prst="rect">
            <a:avLst/>
          </a:prstGeom>
        </p:spPr>
      </p:pic>
      <p:sp>
        <p:nvSpPr>
          <p:cNvPr id="7" name="Chart Placeholder 5"/>
          <p:cNvSpPr>
            <a:spLocks noGrp="1"/>
          </p:cNvSpPr>
          <p:nvPr>
            <p:ph type="chart" sz="quarter" idx="10" hasCustomPrompt="1"/>
          </p:nvPr>
        </p:nvSpPr>
        <p:spPr>
          <a:xfrm>
            <a:off x="2713038" y="1377883"/>
            <a:ext cx="3676650" cy="2757488"/>
          </a:xfrm>
          <a:prstGeom prst="rect">
            <a:avLst/>
          </a:prstGeom>
        </p:spPr>
        <p:txBody>
          <a:bodyPr vert="horz" anchor="ctr" anchorCtr="0"/>
          <a:lstStyle>
            <a:lvl1pPr marL="0" indent="0" algn="ctr">
              <a:buNone/>
              <a:defRPr sz="1200" i="1">
                <a:solidFill>
                  <a:schemeClr val="tx2"/>
                </a:solidFill>
              </a:defRPr>
            </a:lvl1pPr>
          </a:lstStyle>
          <a:p>
            <a:r>
              <a:rPr lang="en-US"/>
              <a:t>Insert Chart</a:t>
            </a:r>
          </a:p>
        </p:txBody>
      </p:sp>
      <p:sp>
        <p:nvSpPr>
          <p:cNvPr id="9" name="Text Placeholder 8"/>
          <p:cNvSpPr>
            <a:spLocks noGrp="1"/>
          </p:cNvSpPr>
          <p:nvPr>
            <p:ph type="body" sz="quarter" idx="11" hasCustomPrompt="1"/>
          </p:nvPr>
        </p:nvSpPr>
        <p:spPr>
          <a:xfrm>
            <a:off x="747648" y="1392667"/>
            <a:ext cx="1965389"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
        <p:nvSpPr>
          <p:cNvPr id="10" name="Text Placeholder 8"/>
          <p:cNvSpPr>
            <a:spLocks noGrp="1"/>
          </p:cNvSpPr>
          <p:nvPr>
            <p:ph type="body" sz="quarter" idx="12" hasCustomPrompt="1"/>
          </p:nvPr>
        </p:nvSpPr>
        <p:spPr>
          <a:xfrm>
            <a:off x="747648" y="2329241"/>
            <a:ext cx="1965390"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
        <p:nvSpPr>
          <p:cNvPr id="11" name="Text Placeholder 8"/>
          <p:cNvSpPr>
            <a:spLocks noGrp="1"/>
          </p:cNvSpPr>
          <p:nvPr>
            <p:ph type="body" sz="quarter" idx="13" hasCustomPrompt="1"/>
          </p:nvPr>
        </p:nvSpPr>
        <p:spPr>
          <a:xfrm>
            <a:off x="747648" y="3304109"/>
            <a:ext cx="1965390"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
        <p:nvSpPr>
          <p:cNvPr id="16" name="Text Placeholder 15"/>
          <p:cNvSpPr>
            <a:spLocks noGrp="1"/>
          </p:cNvSpPr>
          <p:nvPr>
            <p:ph type="body" sz="quarter" idx="17" hasCustomPrompt="1"/>
          </p:nvPr>
        </p:nvSpPr>
        <p:spPr>
          <a:xfrm>
            <a:off x="689950" y="4915589"/>
            <a:ext cx="7158038" cy="92333"/>
          </a:xfrm>
          <a:prstGeom prst="rect">
            <a:avLst/>
          </a:prstGeom>
        </p:spPr>
        <p:txBody>
          <a:bodyPr vert="horz" lIns="0" tIns="0" rIns="0" bIns="0">
            <a:spAutoFit/>
          </a:bodyPr>
          <a:lstStyle>
            <a:lvl1pPr marL="0" indent="0">
              <a:buNone/>
              <a:defRPr sz="600" i="1"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a:t>Insert source text here</a:t>
            </a:r>
          </a:p>
        </p:txBody>
      </p:sp>
      <p:sp>
        <p:nvSpPr>
          <p:cNvPr id="21" name="TextBox 20"/>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17" name="Picture 16"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20"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23" name="Text Placeholder 8"/>
          <p:cNvSpPr>
            <a:spLocks noGrp="1"/>
          </p:cNvSpPr>
          <p:nvPr>
            <p:ph type="body" sz="quarter" idx="18" hasCustomPrompt="1"/>
          </p:nvPr>
        </p:nvSpPr>
        <p:spPr>
          <a:xfrm>
            <a:off x="6433649" y="1392667"/>
            <a:ext cx="1965389"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
        <p:nvSpPr>
          <p:cNvPr id="24" name="Text Placeholder 8"/>
          <p:cNvSpPr>
            <a:spLocks noGrp="1"/>
          </p:cNvSpPr>
          <p:nvPr>
            <p:ph type="body" sz="quarter" idx="19" hasCustomPrompt="1"/>
          </p:nvPr>
        </p:nvSpPr>
        <p:spPr>
          <a:xfrm>
            <a:off x="6433649" y="2329241"/>
            <a:ext cx="1965390"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
        <p:nvSpPr>
          <p:cNvPr id="25" name="Text Placeholder 8"/>
          <p:cNvSpPr>
            <a:spLocks noGrp="1"/>
          </p:cNvSpPr>
          <p:nvPr>
            <p:ph type="body" sz="quarter" idx="20" hasCustomPrompt="1"/>
          </p:nvPr>
        </p:nvSpPr>
        <p:spPr>
          <a:xfrm>
            <a:off x="6433649" y="3304109"/>
            <a:ext cx="1965390"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Tree>
    <p:extLst>
      <p:ext uri="{BB962C8B-B14F-4D97-AF65-F5344CB8AC3E}">
        <p14:creationId xmlns:p14="http://schemas.microsoft.com/office/powerpoint/2010/main" val="3811231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SLIDE_RIGHT">
    <p:spTree>
      <p:nvGrpSpPr>
        <p:cNvPr id="1" name=""/>
        <p:cNvGrpSpPr/>
        <p:nvPr/>
      </p:nvGrpSpPr>
      <p:grpSpPr>
        <a:xfrm>
          <a:off x="0" y="0"/>
          <a:ext cx="0" cy="0"/>
          <a:chOff x="0" y="0"/>
          <a:chExt cx="0" cy="0"/>
        </a:xfrm>
      </p:grpSpPr>
      <p:pic>
        <p:nvPicPr>
          <p:cNvPr id="16" name="Picture 15" descr="Circles_Bottom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0" y="0"/>
            <a:ext cx="1193799" cy="902922"/>
          </a:xfrm>
          <a:prstGeom prst="rect">
            <a:avLst/>
          </a:prstGeom>
        </p:spPr>
      </p:pic>
      <p:sp>
        <p:nvSpPr>
          <p:cNvPr id="4" name="Chart Placeholder 5"/>
          <p:cNvSpPr>
            <a:spLocks noGrp="1"/>
          </p:cNvSpPr>
          <p:nvPr>
            <p:ph type="chart" sz="quarter" idx="10" hasCustomPrompt="1"/>
          </p:nvPr>
        </p:nvSpPr>
        <p:spPr>
          <a:xfrm>
            <a:off x="4086520" y="1245600"/>
            <a:ext cx="4558888" cy="2994978"/>
          </a:xfrm>
          <a:prstGeom prst="rect">
            <a:avLst/>
          </a:prstGeom>
        </p:spPr>
        <p:txBody>
          <a:bodyPr vert="horz" anchor="ctr" anchorCtr="0"/>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i="1">
                <a:solidFill>
                  <a:schemeClr val="tx2"/>
                </a:solidFill>
              </a:defRPr>
            </a:lvl1pPr>
          </a:lstStyle>
          <a:p>
            <a:r>
              <a:rPr lang="en-US"/>
              <a:t>Insert </a:t>
            </a:r>
            <a:r>
              <a:rPr lang="en-US" err="1"/>
              <a:t>Qlik</a:t>
            </a:r>
            <a:r>
              <a:rPr lang="en-US"/>
              <a:t> Industry Image</a:t>
            </a:r>
          </a:p>
          <a:p>
            <a:endParaRPr lang="en-US"/>
          </a:p>
        </p:txBody>
      </p:sp>
      <p:sp>
        <p:nvSpPr>
          <p:cNvPr id="18" name="TextBox 17"/>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sp>
        <p:nvSpPr>
          <p:cNvPr id="10" name="Text Placeholder 15"/>
          <p:cNvSpPr>
            <a:spLocks noGrp="1"/>
          </p:cNvSpPr>
          <p:nvPr>
            <p:ph type="body" sz="quarter" idx="17" hasCustomPrompt="1"/>
          </p:nvPr>
        </p:nvSpPr>
        <p:spPr>
          <a:xfrm>
            <a:off x="689950" y="4915589"/>
            <a:ext cx="7158038" cy="92333"/>
          </a:xfrm>
          <a:prstGeom prst="rect">
            <a:avLst/>
          </a:prstGeom>
        </p:spPr>
        <p:txBody>
          <a:bodyPr vert="horz" lIns="0" tIns="0" rIns="0" bIns="0">
            <a:spAutoFit/>
          </a:bodyPr>
          <a:lstStyle>
            <a:lvl1pPr marL="0" indent="0">
              <a:buNone/>
              <a:defRPr sz="600" i="1"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a:t>Insert source text here</a:t>
            </a:r>
          </a:p>
        </p:txBody>
      </p:sp>
      <p:pic>
        <p:nvPicPr>
          <p:cNvPr id="14" name="Picture 13"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9" name="Text Placeholder 4"/>
          <p:cNvSpPr>
            <a:spLocks noGrp="1"/>
          </p:cNvSpPr>
          <p:nvPr>
            <p:ph type="body" sz="quarter" idx="14" hasCustomPrompt="1"/>
          </p:nvPr>
        </p:nvSpPr>
        <p:spPr>
          <a:xfrm>
            <a:off x="763199" y="1245600"/>
            <a:ext cx="3110401" cy="2224800"/>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Tree>
    <p:extLst>
      <p:ext uri="{BB962C8B-B14F-4D97-AF65-F5344CB8AC3E}">
        <p14:creationId xmlns:p14="http://schemas.microsoft.com/office/powerpoint/2010/main" val="785616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_LEFT">
    <p:spTree>
      <p:nvGrpSpPr>
        <p:cNvPr id="1" name=""/>
        <p:cNvGrpSpPr/>
        <p:nvPr/>
      </p:nvGrpSpPr>
      <p:grpSpPr>
        <a:xfrm>
          <a:off x="0" y="0"/>
          <a:ext cx="0" cy="0"/>
          <a:chOff x="0" y="0"/>
          <a:chExt cx="0" cy="0"/>
        </a:xfrm>
      </p:grpSpPr>
      <p:pic>
        <p:nvPicPr>
          <p:cNvPr id="16" name="Picture 15" descr="Circles_Bottom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flipH="1">
            <a:off x="7997342" y="0"/>
            <a:ext cx="1146658" cy="868375"/>
          </a:xfrm>
          <a:prstGeom prst="rect">
            <a:avLst/>
          </a:prstGeom>
        </p:spPr>
      </p:pic>
      <p:sp>
        <p:nvSpPr>
          <p:cNvPr id="4" name="Chart Placeholder 5"/>
          <p:cNvSpPr>
            <a:spLocks noGrp="1"/>
          </p:cNvSpPr>
          <p:nvPr>
            <p:ph type="chart" sz="quarter" idx="10" hasCustomPrompt="1"/>
          </p:nvPr>
        </p:nvSpPr>
        <p:spPr>
          <a:xfrm>
            <a:off x="763199" y="1245600"/>
            <a:ext cx="4558888" cy="2994978"/>
          </a:xfrm>
          <a:prstGeom prst="rect">
            <a:avLst/>
          </a:prstGeom>
        </p:spPr>
        <p:txBody>
          <a:bodyPr vert="horz" anchor="ctr" anchorCtr="0"/>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i="1">
                <a:solidFill>
                  <a:schemeClr val="tx2"/>
                </a:solidFill>
              </a:defRPr>
            </a:lvl1pPr>
          </a:lstStyle>
          <a:p>
            <a:r>
              <a:rPr lang="en-US"/>
              <a:t>Insert </a:t>
            </a:r>
            <a:r>
              <a:rPr lang="en-US" err="1"/>
              <a:t>Qlik</a:t>
            </a:r>
            <a:r>
              <a:rPr lang="en-US"/>
              <a:t> Industry Image</a:t>
            </a:r>
          </a:p>
          <a:p>
            <a:endParaRPr lang="en-US"/>
          </a:p>
        </p:txBody>
      </p:sp>
      <p:sp>
        <p:nvSpPr>
          <p:cNvPr id="18" name="TextBox 17"/>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sp>
        <p:nvSpPr>
          <p:cNvPr id="10" name="Text Placeholder 15"/>
          <p:cNvSpPr>
            <a:spLocks noGrp="1"/>
          </p:cNvSpPr>
          <p:nvPr>
            <p:ph type="body" sz="quarter" idx="17" hasCustomPrompt="1"/>
          </p:nvPr>
        </p:nvSpPr>
        <p:spPr>
          <a:xfrm>
            <a:off x="689950" y="4915589"/>
            <a:ext cx="7158038" cy="92333"/>
          </a:xfrm>
          <a:prstGeom prst="rect">
            <a:avLst/>
          </a:prstGeom>
        </p:spPr>
        <p:txBody>
          <a:bodyPr vert="horz" lIns="0" tIns="0" rIns="0" bIns="0">
            <a:spAutoFit/>
          </a:bodyPr>
          <a:lstStyle>
            <a:lvl1pPr marL="0" indent="0">
              <a:buNone/>
              <a:defRPr sz="600" i="1"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a:t>Insert source text here</a:t>
            </a:r>
          </a:p>
        </p:txBody>
      </p:sp>
      <p:pic>
        <p:nvPicPr>
          <p:cNvPr id="14" name="Picture 13"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5" name="Text Placeholder 4"/>
          <p:cNvSpPr>
            <a:spLocks noGrp="1"/>
          </p:cNvSpPr>
          <p:nvPr>
            <p:ph type="body" sz="quarter" idx="14" hasCustomPrompt="1"/>
          </p:nvPr>
        </p:nvSpPr>
        <p:spPr>
          <a:xfrm>
            <a:off x="5535007" y="1245600"/>
            <a:ext cx="3110401" cy="2224800"/>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Tree>
    <p:extLst>
      <p:ext uri="{BB962C8B-B14F-4D97-AF65-F5344CB8AC3E}">
        <p14:creationId xmlns:p14="http://schemas.microsoft.com/office/powerpoint/2010/main" val="2671834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pic>
        <p:nvPicPr>
          <p:cNvPr id="9" name="Picture 8"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67968" cy="743712"/>
          </a:xfrm>
          <a:prstGeom prst="rect">
            <a:avLst/>
          </a:prstGeom>
        </p:spPr>
      </p:pic>
      <p:pic>
        <p:nvPicPr>
          <p:cNvPr id="12" name="Picture 11" descr="Qlik_L01_PPT_-06.jpg"/>
          <p:cNvPicPr>
            <a:picLocks noChangeAspect="1"/>
          </p:cNvPicPr>
          <p:nvPr userDrawn="1"/>
        </p:nvPicPr>
        <p:blipFill rotWithShape="1">
          <a:blip r:embed="rId3"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sp>
        <p:nvSpPr>
          <p:cNvPr id="5" name="Table Placeholder 4"/>
          <p:cNvSpPr>
            <a:spLocks noGrp="1"/>
          </p:cNvSpPr>
          <p:nvPr>
            <p:ph type="tbl" sz="quarter" idx="10" hasCustomPrompt="1"/>
          </p:nvPr>
        </p:nvSpPr>
        <p:spPr>
          <a:xfrm>
            <a:off x="763198" y="1245600"/>
            <a:ext cx="7711201" cy="3554999"/>
          </a:xfrm>
          <a:prstGeom prst="rect">
            <a:avLst/>
          </a:prstGeom>
        </p:spPr>
        <p:txBody>
          <a:bodyPr vert="horz" anchor="ctr" anchorCtr="0"/>
          <a:lstStyle>
            <a:lvl1pPr marL="0" indent="0" algn="ctr">
              <a:buNone/>
              <a:defRPr sz="1200" i="1">
                <a:solidFill>
                  <a:schemeClr val="tx2"/>
                </a:solidFill>
              </a:defRPr>
            </a:lvl1pPr>
          </a:lstStyle>
          <a:p>
            <a:r>
              <a:rPr lang="en-US"/>
              <a:t>Insert Table</a:t>
            </a:r>
          </a:p>
        </p:txBody>
      </p:sp>
      <p:sp>
        <p:nvSpPr>
          <p:cNvPr id="11" name="TextBox 10"/>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7" name="Picture 6"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Tree>
    <p:extLst>
      <p:ext uri="{BB962C8B-B14F-4D97-AF65-F5344CB8AC3E}">
        <p14:creationId xmlns:p14="http://schemas.microsoft.com/office/powerpoint/2010/main" val="1458375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_TEXT TOP">
    <p:spTree>
      <p:nvGrpSpPr>
        <p:cNvPr id="1" name=""/>
        <p:cNvGrpSpPr/>
        <p:nvPr/>
      </p:nvGrpSpPr>
      <p:grpSpPr>
        <a:xfrm>
          <a:off x="0" y="0"/>
          <a:ext cx="0" cy="0"/>
          <a:chOff x="0" y="0"/>
          <a:chExt cx="0" cy="0"/>
        </a:xfrm>
      </p:grpSpPr>
      <p:pic>
        <p:nvPicPr>
          <p:cNvPr id="9" name="Picture 8"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67968" cy="743712"/>
          </a:xfrm>
          <a:prstGeom prst="rect">
            <a:avLst/>
          </a:prstGeom>
        </p:spPr>
      </p:pic>
      <p:pic>
        <p:nvPicPr>
          <p:cNvPr id="12" name="Picture 11" descr="Qlik_L01_PPT_-06.jpg"/>
          <p:cNvPicPr>
            <a:picLocks noChangeAspect="1"/>
          </p:cNvPicPr>
          <p:nvPr userDrawn="1"/>
        </p:nvPicPr>
        <p:blipFill rotWithShape="1">
          <a:blip r:embed="rId3"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sp>
        <p:nvSpPr>
          <p:cNvPr id="5" name="Table Placeholder 4"/>
          <p:cNvSpPr>
            <a:spLocks noGrp="1"/>
          </p:cNvSpPr>
          <p:nvPr>
            <p:ph type="tbl" sz="quarter" idx="10" hasCustomPrompt="1"/>
          </p:nvPr>
        </p:nvSpPr>
        <p:spPr>
          <a:xfrm>
            <a:off x="763198" y="2453054"/>
            <a:ext cx="7882211" cy="2347545"/>
          </a:xfrm>
          <a:prstGeom prst="rect">
            <a:avLst/>
          </a:prstGeom>
        </p:spPr>
        <p:txBody>
          <a:bodyPr vert="horz" anchor="ctr" anchorCtr="0"/>
          <a:lstStyle>
            <a:lvl1pPr marL="0" indent="0" algn="ctr">
              <a:buNone/>
              <a:defRPr sz="1200" i="1">
                <a:solidFill>
                  <a:schemeClr val="tx2"/>
                </a:solidFill>
              </a:defRPr>
            </a:lvl1pPr>
          </a:lstStyle>
          <a:p>
            <a:r>
              <a:rPr lang="en-US"/>
              <a:t>Insert Table</a:t>
            </a:r>
          </a:p>
        </p:txBody>
      </p:sp>
      <p:sp>
        <p:nvSpPr>
          <p:cNvPr id="11" name="TextBox 10"/>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7" name="Picture 6"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5" name="Text Placeholder 4"/>
          <p:cNvSpPr>
            <a:spLocks noGrp="1"/>
          </p:cNvSpPr>
          <p:nvPr>
            <p:ph type="body" sz="quarter" idx="14" hasCustomPrompt="1"/>
          </p:nvPr>
        </p:nvSpPr>
        <p:spPr>
          <a:xfrm>
            <a:off x="763199" y="1245600"/>
            <a:ext cx="7882209" cy="1228028"/>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a:t>
            </a:r>
          </a:p>
        </p:txBody>
      </p:sp>
    </p:spTree>
    <p:extLst>
      <p:ext uri="{BB962C8B-B14F-4D97-AF65-F5344CB8AC3E}">
        <p14:creationId xmlns:p14="http://schemas.microsoft.com/office/powerpoint/2010/main" val="3665558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_TEXT BOTTOM">
    <p:spTree>
      <p:nvGrpSpPr>
        <p:cNvPr id="1" name=""/>
        <p:cNvGrpSpPr/>
        <p:nvPr/>
      </p:nvGrpSpPr>
      <p:grpSpPr>
        <a:xfrm>
          <a:off x="0" y="0"/>
          <a:ext cx="0" cy="0"/>
          <a:chOff x="0" y="0"/>
          <a:chExt cx="0" cy="0"/>
        </a:xfrm>
      </p:grpSpPr>
      <p:pic>
        <p:nvPicPr>
          <p:cNvPr id="9" name="Picture 8"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67968" cy="743712"/>
          </a:xfrm>
          <a:prstGeom prst="rect">
            <a:avLst/>
          </a:prstGeom>
        </p:spPr>
      </p:pic>
      <p:pic>
        <p:nvPicPr>
          <p:cNvPr id="12" name="Picture 11" descr="Qlik_L01_PPT_-06.jpg"/>
          <p:cNvPicPr>
            <a:picLocks noChangeAspect="1"/>
          </p:cNvPicPr>
          <p:nvPr userDrawn="1"/>
        </p:nvPicPr>
        <p:blipFill rotWithShape="1">
          <a:blip r:embed="rId3"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sp>
        <p:nvSpPr>
          <p:cNvPr id="5" name="Table Placeholder 4"/>
          <p:cNvSpPr>
            <a:spLocks noGrp="1"/>
          </p:cNvSpPr>
          <p:nvPr>
            <p:ph type="tbl" sz="quarter" idx="10" hasCustomPrompt="1"/>
          </p:nvPr>
        </p:nvSpPr>
        <p:spPr>
          <a:xfrm>
            <a:off x="763198" y="1226475"/>
            <a:ext cx="7882211" cy="2347545"/>
          </a:xfrm>
          <a:prstGeom prst="rect">
            <a:avLst/>
          </a:prstGeom>
        </p:spPr>
        <p:txBody>
          <a:bodyPr vert="horz" anchor="ctr" anchorCtr="0"/>
          <a:lstStyle>
            <a:lvl1pPr marL="0" indent="0" algn="ctr">
              <a:buNone/>
              <a:defRPr sz="1200" i="1">
                <a:solidFill>
                  <a:schemeClr val="tx2"/>
                </a:solidFill>
              </a:defRPr>
            </a:lvl1pPr>
          </a:lstStyle>
          <a:p>
            <a:r>
              <a:rPr lang="en-US"/>
              <a:t>Insert Table</a:t>
            </a:r>
          </a:p>
        </p:txBody>
      </p:sp>
      <p:sp>
        <p:nvSpPr>
          <p:cNvPr id="11" name="TextBox 10"/>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7" name="Picture 6"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6" name="Text Placeholder 4"/>
          <p:cNvSpPr>
            <a:spLocks noGrp="1"/>
          </p:cNvSpPr>
          <p:nvPr>
            <p:ph type="body" sz="quarter" idx="14" hasCustomPrompt="1"/>
          </p:nvPr>
        </p:nvSpPr>
        <p:spPr>
          <a:xfrm>
            <a:off x="763199" y="3670992"/>
            <a:ext cx="7882209" cy="1228028"/>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a:t>
            </a:r>
          </a:p>
        </p:txBody>
      </p:sp>
    </p:spTree>
    <p:extLst>
      <p:ext uri="{BB962C8B-B14F-4D97-AF65-F5344CB8AC3E}">
        <p14:creationId xmlns:p14="http://schemas.microsoft.com/office/powerpoint/2010/main" val="2818737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_WITH  SMALL HEADER">
    <p:spTree>
      <p:nvGrpSpPr>
        <p:cNvPr id="1" name=""/>
        <p:cNvGrpSpPr/>
        <p:nvPr/>
      </p:nvGrpSpPr>
      <p:grpSpPr>
        <a:xfrm>
          <a:off x="0" y="0"/>
          <a:ext cx="0" cy="0"/>
          <a:chOff x="0" y="0"/>
          <a:chExt cx="0" cy="0"/>
        </a:xfrm>
      </p:grpSpPr>
      <p:sp>
        <p:nvSpPr>
          <p:cNvPr id="7" name="Chart Placeholder 5"/>
          <p:cNvSpPr>
            <a:spLocks noGrp="1"/>
          </p:cNvSpPr>
          <p:nvPr>
            <p:ph type="chart" sz="quarter" idx="10" hasCustomPrompt="1"/>
          </p:nvPr>
        </p:nvSpPr>
        <p:spPr>
          <a:xfrm>
            <a:off x="818386" y="1245600"/>
            <a:ext cx="2898480" cy="2656800"/>
          </a:xfrm>
          <a:prstGeom prst="rect">
            <a:avLst/>
          </a:prstGeom>
        </p:spPr>
        <p:txBody>
          <a:bodyPr vert="horz" anchor="ctr" anchorCtr="0"/>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i="1">
                <a:solidFill>
                  <a:schemeClr val="tx2"/>
                </a:solidFill>
              </a:defRPr>
            </a:lvl1pPr>
          </a:lstStyle>
          <a:p>
            <a:r>
              <a:rPr lang="en-US"/>
              <a:t>Insert </a:t>
            </a:r>
            <a:r>
              <a:rPr lang="en-US" err="1"/>
              <a:t>Qlik</a:t>
            </a:r>
            <a:r>
              <a:rPr lang="en-US"/>
              <a:t> Industry Image</a:t>
            </a:r>
          </a:p>
          <a:p>
            <a:endParaRPr lang="en-US"/>
          </a:p>
        </p:txBody>
      </p:sp>
      <p:sp>
        <p:nvSpPr>
          <p:cNvPr id="8" name="Title 1"/>
          <p:cNvSpPr>
            <a:spLocks noGrp="1"/>
          </p:cNvSpPr>
          <p:nvPr>
            <p:ph type="title" hasCustomPrompt="1"/>
          </p:nvPr>
        </p:nvSpPr>
        <p:spPr>
          <a:xfrm>
            <a:off x="3869010" y="777043"/>
            <a:ext cx="3251457" cy="369332"/>
          </a:xfrm>
          <a:prstGeom prst="rect">
            <a:avLst/>
          </a:prstGeom>
        </p:spPr>
        <p:txBody>
          <a:bodyPr wrap="square" lIns="0" tIns="0" rIns="0" bIns="0" anchor="t" anchorCtr="0">
            <a:spAutoFit/>
          </a:bodyPr>
          <a:lstStyle>
            <a:lvl1pPr algn="l">
              <a:defRPr sz="2400" b="0">
                <a:solidFill>
                  <a:schemeClr val="tx1"/>
                </a:solidFill>
              </a:defRPr>
            </a:lvl1pPr>
          </a:lstStyle>
          <a:p>
            <a:r>
              <a:rPr lang="en-US"/>
              <a:t>Main headline here</a:t>
            </a:r>
          </a:p>
        </p:txBody>
      </p:sp>
      <p:cxnSp>
        <p:nvCxnSpPr>
          <p:cNvPr id="3" name="Straight Connector 2"/>
          <p:cNvCxnSpPr/>
          <p:nvPr userDrawn="1"/>
        </p:nvCxnSpPr>
        <p:spPr>
          <a:xfrm>
            <a:off x="3852334" y="1161943"/>
            <a:ext cx="4620096"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pic>
        <p:nvPicPr>
          <p:cNvPr id="12" name="Picture 11"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ext Placeholder 4"/>
          <p:cNvSpPr>
            <a:spLocks noGrp="1"/>
          </p:cNvSpPr>
          <p:nvPr>
            <p:ph type="body" sz="quarter" idx="14" hasCustomPrompt="1"/>
          </p:nvPr>
        </p:nvSpPr>
        <p:spPr>
          <a:xfrm>
            <a:off x="3869011" y="1245600"/>
            <a:ext cx="4603419" cy="1683538"/>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Tree>
    <p:extLst>
      <p:ext uri="{BB962C8B-B14F-4D97-AF65-F5344CB8AC3E}">
        <p14:creationId xmlns:p14="http://schemas.microsoft.com/office/powerpoint/2010/main" val="36606461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20" name="Picture 19"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21" name="Picture 20"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4" name="Text Placeholder 15"/>
          <p:cNvSpPr>
            <a:spLocks noGrp="1"/>
          </p:cNvSpPr>
          <p:nvPr>
            <p:ph type="body" sz="quarter" idx="17" hasCustomPrompt="1"/>
          </p:nvPr>
        </p:nvSpPr>
        <p:spPr>
          <a:xfrm>
            <a:off x="763198" y="3734301"/>
            <a:ext cx="7711201" cy="138499"/>
          </a:xfrm>
          <a:prstGeom prst="rect">
            <a:avLst/>
          </a:prstGeom>
        </p:spPr>
        <p:txBody>
          <a:bodyPr vert="horz" wrap="square" lIns="0" tIns="0" rIns="0" bIns="0">
            <a:spAutoFit/>
          </a:bodyPr>
          <a:lstStyle>
            <a:lvl1pPr marL="0" indent="0">
              <a:buNone/>
              <a:defRPr sz="900" b="1" baseline="0">
                <a:solidFill>
                  <a:schemeClr val="tx2"/>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a:t>Title of Publication and Date where quote was pulled</a:t>
            </a:r>
          </a:p>
        </p:txBody>
      </p:sp>
      <p:sp>
        <p:nvSpPr>
          <p:cNvPr id="5" name="Text Placeholder 15"/>
          <p:cNvSpPr>
            <a:spLocks noGrp="1"/>
          </p:cNvSpPr>
          <p:nvPr>
            <p:ph type="body" sz="quarter" idx="18" hasCustomPrompt="1"/>
          </p:nvPr>
        </p:nvSpPr>
        <p:spPr>
          <a:xfrm>
            <a:off x="763198" y="3910968"/>
            <a:ext cx="7711201" cy="369332"/>
          </a:xfrm>
          <a:prstGeom prst="rect">
            <a:avLst/>
          </a:prstGeom>
        </p:spPr>
        <p:txBody>
          <a:bodyPr vert="horz" wrap="square" lIns="0" tIns="0" rIns="0" bIns="0">
            <a:spAutoFit/>
          </a:bodyPr>
          <a:lstStyle>
            <a:lvl1pPr marL="0" indent="0">
              <a:buNone/>
              <a:defRPr sz="800"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a:t>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a:t>
            </a:r>
          </a:p>
        </p:txBody>
      </p:sp>
      <p:sp>
        <p:nvSpPr>
          <p:cNvPr id="17" name="TextBox 16"/>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9" name="Picture 8"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13"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8" name="Text Placeholder 9"/>
          <p:cNvSpPr>
            <a:spLocks noGrp="1"/>
          </p:cNvSpPr>
          <p:nvPr>
            <p:ph type="body" sz="quarter" idx="21" hasCustomPrompt="1"/>
          </p:nvPr>
        </p:nvSpPr>
        <p:spPr>
          <a:xfrm>
            <a:off x="763199" y="1222688"/>
            <a:ext cx="7711201" cy="2261816"/>
          </a:xfrm>
          <a:prstGeom prst="rect">
            <a:avLst/>
          </a:prstGeom>
        </p:spPr>
        <p:txBody>
          <a:bodyPr vert="horz" wrap="none" lIns="0" tIns="0" rIns="0" bIns="0" anchor="ct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sz="2800" b="1" baseline="0">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US"/>
              <a:t>“Insert quote here and adjust </a:t>
            </a:r>
            <a:br>
              <a:rPr lang="en-US"/>
            </a:br>
            <a:r>
              <a:rPr lang="en-US"/>
              <a:t>the quotation marks to suit </a:t>
            </a:r>
            <a:br>
              <a:rPr lang="en-US"/>
            </a:br>
            <a:r>
              <a:rPr lang="en-US"/>
              <a:t>your quote length.”</a:t>
            </a:r>
          </a:p>
        </p:txBody>
      </p:sp>
    </p:spTree>
    <p:extLst>
      <p:ext uri="{BB962C8B-B14F-4D97-AF65-F5344CB8AC3E}">
        <p14:creationId xmlns:p14="http://schemas.microsoft.com/office/powerpoint/2010/main" val="2209774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NAPSHOT_A">
    <p:spTree>
      <p:nvGrpSpPr>
        <p:cNvPr id="1" name=""/>
        <p:cNvGrpSpPr/>
        <p:nvPr/>
      </p:nvGrpSpPr>
      <p:grpSpPr>
        <a:xfrm>
          <a:off x="0" y="0"/>
          <a:ext cx="0" cy="0"/>
          <a:chOff x="0" y="0"/>
          <a:chExt cx="0" cy="0"/>
        </a:xfrm>
      </p:grpSpPr>
      <p:pic>
        <p:nvPicPr>
          <p:cNvPr id="40" name="Picture 39"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sp>
        <p:nvSpPr>
          <p:cNvPr id="5" name="Text Placeholder 8"/>
          <p:cNvSpPr>
            <a:spLocks noGrp="1"/>
          </p:cNvSpPr>
          <p:nvPr>
            <p:ph type="body" sz="quarter" idx="25" hasCustomPrompt="1"/>
          </p:nvPr>
        </p:nvSpPr>
        <p:spPr>
          <a:xfrm>
            <a:off x="763199" y="1972615"/>
            <a:ext cx="3664288" cy="1218795"/>
          </a:xfrm>
          <a:prstGeom prst="rect">
            <a:avLst/>
          </a:prstGeom>
        </p:spPr>
        <p:txBody>
          <a:bodyPr vert="horz" wrap="square" lIns="0" tIns="0" rIns="0" bIns="0">
            <a:spAutoFit/>
          </a:bodyPr>
          <a:lstStyle>
            <a:lvl1pPr marL="0" indent="0">
              <a:lnSpc>
                <a:spcPct val="100000"/>
              </a:lnSpc>
              <a:spcBef>
                <a:spcPts val="0"/>
              </a:spcBef>
              <a:spcAft>
                <a:spcPts val="0"/>
              </a:spcAft>
              <a:buClr>
                <a:schemeClr val="accent1"/>
              </a:buClr>
              <a:buFont typeface="Arial"/>
              <a:buNone/>
              <a:tabLst>
                <a:tab pos="115888" algn="l"/>
              </a:tabLst>
              <a:defRPr sz="1200" b="0" baseline="0">
                <a:solidFill>
                  <a:schemeClr val="accent1"/>
                </a:solidFill>
              </a:defRPr>
            </a:lvl1pPr>
          </a:lstStyle>
          <a:p>
            <a:pPr>
              <a:lnSpc>
                <a:spcPct val="110000"/>
              </a:lnSpc>
            </a:pPr>
            <a:r>
              <a:rPr lang="en-US" sz="1200">
                <a:solidFill>
                  <a:schemeClr val="accent1"/>
                </a:solidFill>
              </a:rPr>
              <a:t>“Customer quote goes here. The following copy is an example. We call the application we built using </a:t>
            </a:r>
            <a:r>
              <a:rPr lang="en-US" sz="1200" err="1">
                <a:solidFill>
                  <a:schemeClr val="accent1"/>
                </a:solidFill>
              </a:rPr>
              <a:t>QlikView</a:t>
            </a:r>
            <a:r>
              <a:rPr lang="en-US" sz="1200">
                <a:solidFill>
                  <a:schemeClr val="accent1"/>
                </a:solidFill>
              </a:rPr>
              <a:t> our ‘window’ because it lets us immediately see into over a billion data records to find the important stories locked inside the data. With this platform we…”</a:t>
            </a:r>
            <a:endParaRPr lang="en-US" sz="1200" i="1">
              <a:solidFill>
                <a:schemeClr val="accent1"/>
              </a:solidFill>
            </a:endParaRPr>
          </a:p>
        </p:txBody>
      </p:sp>
      <p:cxnSp>
        <p:nvCxnSpPr>
          <p:cNvPr id="9" name="Straight Connector 8"/>
          <p:cNvCxnSpPr/>
          <p:nvPr userDrawn="1"/>
        </p:nvCxnSpPr>
        <p:spPr>
          <a:xfrm>
            <a:off x="4567160" y="978874"/>
            <a:ext cx="0" cy="3881896"/>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766456" y="2187593"/>
            <a:ext cx="3727779"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4766456" y="3554803"/>
            <a:ext cx="3727779"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5" name="Text Placeholder 4"/>
          <p:cNvSpPr>
            <a:spLocks noGrp="1"/>
          </p:cNvSpPr>
          <p:nvPr>
            <p:ph type="body" sz="quarter" idx="10" hasCustomPrompt="1"/>
          </p:nvPr>
        </p:nvSpPr>
        <p:spPr>
          <a:xfrm>
            <a:off x="4766458" y="1002826"/>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Challenges</a:t>
            </a:r>
          </a:p>
        </p:txBody>
      </p:sp>
      <p:sp>
        <p:nvSpPr>
          <p:cNvPr id="26" name="Text Placeholder 7"/>
          <p:cNvSpPr>
            <a:spLocks noGrp="1"/>
          </p:cNvSpPr>
          <p:nvPr>
            <p:ph type="body" sz="quarter" idx="11" hasCustomPrompt="1"/>
          </p:nvPr>
        </p:nvSpPr>
        <p:spPr>
          <a:xfrm>
            <a:off x="4766457" y="1326061"/>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29" name="Text Placeholder 4"/>
          <p:cNvSpPr>
            <a:spLocks noGrp="1"/>
          </p:cNvSpPr>
          <p:nvPr>
            <p:ph type="body" sz="quarter" idx="35" hasCustomPrompt="1"/>
          </p:nvPr>
        </p:nvSpPr>
        <p:spPr>
          <a:xfrm>
            <a:off x="4766458" y="2324925"/>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Solution</a:t>
            </a:r>
          </a:p>
        </p:txBody>
      </p:sp>
      <p:sp>
        <p:nvSpPr>
          <p:cNvPr id="33" name="Text Placeholder 4"/>
          <p:cNvSpPr>
            <a:spLocks noGrp="1"/>
          </p:cNvSpPr>
          <p:nvPr>
            <p:ph type="body" sz="quarter" idx="37" hasCustomPrompt="1"/>
          </p:nvPr>
        </p:nvSpPr>
        <p:spPr>
          <a:xfrm>
            <a:off x="4766458" y="3718205"/>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Benefits</a:t>
            </a:r>
          </a:p>
        </p:txBody>
      </p:sp>
      <p:sp>
        <p:nvSpPr>
          <p:cNvPr id="37" name="Text Placeholder 4"/>
          <p:cNvSpPr>
            <a:spLocks noGrp="1"/>
          </p:cNvSpPr>
          <p:nvPr>
            <p:ph type="body" sz="quarter" idx="39" hasCustomPrompt="1"/>
          </p:nvPr>
        </p:nvSpPr>
        <p:spPr>
          <a:xfrm>
            <a:off x="758646" y="3717373"/>
            <a:ext cx="3685776"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About [Company Name Here]</a:t>
            </a:r>
          </a:p>
        </p:txBody>
      </p:sp>
      <p:sp>
        <p:nvSpPr>
          <p:cNvPr id="38" name="Text Placeholder 7"/>
          <p:cNvSpPr>
            <a:spLocks noGrp="1"/>
          </p:cNvSpPr>
          <p:nvPr>
            <p:ph type="body" sz="quarter" idx="40" hasCustomPrompt="1"/>
          </p:nvPr>
        </p:nvSpPr>
        <p:spPr>
          <a:xfrm>
            <a:off x="758645" y="4074476"/>
            <a:ext cx="3685776" cy="555793"/>
          </a:xfrm>
          <a:prstGeom prst="rect">
            <a:avLst/>
          </a:prstGeom>
        </p:spPr>
        <p:txBody>
          <a:bodyPr wrap="square" lIns="0" tIns="0" rIns="0" bIns="0">
            <a:spAutoFit/>
          </a:bodyPr>
          <a:lstStyle>
            <a:lvl1pPr marL="182880" indent="-182880">
              <a:lnSpc>
                <a:spcPct val="110000"/>
              </a:lnSpc>
              <a:spcBef>
                <a:spcPts val="0"/>
              </a:spcBef>
              <a:buClr>
                <a:schemeClr val="accent1"/>
              </a:buClr>
              <a:defRPr sz="1100" baseline="0">
                <a:solidFill>
                  <a:schemeClr val="tx2"/>
                </a:solidFill>
              </a:defRPr>
            </a:lvl1pPr>
            <a:lvl2pPr marL="455613" indent="-230188">
              <a:lnSpc>
                <a:spcPct val="130000"/>
              </a:lnSpc>
              <a:buClr>
                <a:schemeClr val="accent1"/>
              </a:buClr>
              <a:defRPr sz="1100" baseline="0">
                <a:solidFill>
                  <a:schemeClr val="accent3"/>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Insert customer content here</a:t>
            </a:r>
          </a:p>
          <a:p>
            <a:pPr lvl="0"/>
            <a:r>
              <a:rPr lang="en-US"/>
              <a:t>Insert customer content here</a:t>
            </a:r>
          </a:p>
          <a:p>
            <a:pPr lvl="0"/>
            <a:r>
              <a:rPr lang="en-US"/>
              <a:t>Insert customer content here</a:t>
            </a:r>
          </a:p>
        </p:txBody>
      </p:sp>
      <p:sp>
        <p:nvSpPr>
          <p:cNvPr id="39" name="Text Placeholder 7"/>
          <p:cNvSpPr>
            <a:spLocks noGrp="1"/>
          </p:cNvSpPr>
          <p:nvPr>
            <p:ph type="body" sz="quarter" idx="41" hasCustomPrompt="1"/>
          </p:nvPr>
        </p:nvSpPr>
        <p:spPr>
          <a:xfrm>
            <a:off x="763199" y="3243814"/>
            <a:ext cx="3664289" cy="220060"/>
          </a:xfrm>
          <a:prstGeom prst="rect">
            <a:avLst/>
          </a:prstGeom>
        </p:spPr>
        <p:txBody>
          <a:bodyPr wrap="square" lIns="0" tIns="0" rIns="0" bIns="0">
            <a:spAutoFit/>
          </a:bodyPr>
          <a:lstStyle>
            <a:lvl1pPr marL="0" indent="0">
              <a:lnSpc>
                <a:spcPct val="130000"/>
              </a:lnSpc>
              <a:spcBef>
                <a:spcPts val="0"/>
              </a:spcBef>
              <a:buClr>
                <a:schemeClr val="accent1"/>
              </a:buClr>
              <a:buNone/>
              <a:defRPr sz="1100" baseline="0">
                <a:solidFill>
                  <a:schemeClr val="tx2"/>
                </a:solidFill>
              </a:defRPr>
            </a:lvl1pPr>
            <a:lvl2pPr marL="225425" indent="0">
              <a:lnSpc>
                <a:spcPct val="130000"/>
              </a:lnSpc>
              <a:spcBef>
                <a:spcPts val="0"/>
              </a:spcBef>
              <a:buClr>
                <a:schemeClr val="accent1"/>
              </a:buClr>
              <a:buNone/>
              <a:defRPr sz="1100" baseline="0">
                <a:solidFill>
                  <a:schemeClr val="accent3"/>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First and Last Name, Title</a:t>
            </a:r>
          </a:p>
        </p:txBody>
      </p:sp>
      <p:sp>
        <p:nvSpPr>
          <p:cNvPr id="42" name="Picture Placeholder 7"/>
          <p:cNvSpPr>
            <a:spLocks noGrp="1"/>
          </p:cNvSpPr>
          <p:nvPr>
            <p:ph type="pic" sz="quarter" idx="42" hasCustomPrompt="1"/>
          </p:nvPr>
        </p:nvSpPr>
        <p:spPr>
          <a:xfrm>
            <a:off x="780133" y="1002826"/>
            <a:ext cx="3664288" cy="822980"/>
          </a:xfrm>
          <a:prstGeom prst="rect">
            <a:avLst/>
          </a:prstGeom>
          <a:noFill/>
          <a:ln w="76200" cmpd="sng">
            <a:noFill/>
          </a:ln>
          <a:effectLst/>
        </p:spPr>
        <p:txBody>
          <a:bodyPr anchor="ctr" anchorCtr="0"/>
          <a:lstStyle>
            <a:lvl1pPr marL="0" indent="0" algn="ctr">
              <a:buNone/>
              <a:defRPr sz="1200" b="0" i="1">
                <a:solidFill>
                  <a:schemeClr val="tx2"/>
                </a:solidFill>
              </a:defRPr>
            </a:lvl1pPr>
          </a:lstStyle>
          <a:p>
            <a:r>
              <a:rPr lang="en-US"/>
              <a:t>Insert Customer Logo Here</a:t>
            </a:r>
          </a:p>
        </p:txBody>
      </p:sp>
      <p:cxnSp>
        <p:nvCxnSpPr>
          <p:cNvPr id="44" name="Straight Connector 43"/>
          <p:cNvCxnSpPr/>
          <p:nvPr userDrawn="1"/>
        </p:nvCxnSpPr>
        <p:spPr>
          <a:xfrm>
            <a:off x="4586998" y="1009793"/>
            <a:ext cx="0" cy="380107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4766455" y="2147118"/>
            <a:ext cx="3727779"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H="1">
            <a:off x="4766455" y="3542732"/>
            <a:ext cx="3727780" cy="12071"/>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H="1">
            <a:off x="758645" y="3542732"/>
            <a:ext cx="3685777"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23" name="Picture 22"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27" name="Text Placeholder 7"/>
          <p:cNvSpPr>
            <a:spLocks noGrp="1"/>
          </p:cNvSpPr>
          <p:nvPr>
            <p:ph type="body" sz="quarter" idx="43" hasCustomPrompt="1"/>
          </p:nvPr>
        </p:nvSpPr>
        <p:spPr>
          <a:xfrm>
            <a:off x="4766458" y="2649744"/>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28" name="Text Placeholder 7"/>
          <p:cNvSpPr>
            <a:spLocks noGrp="1"/>
          </p:cNvSpPr>
          <p:nvPr>
            <p:ph type="body" sz="quarter" idx="44" hasCustomPrompt="1"/>
          </p:nvPr>
        </p:nvSpPr>
        <p:spPr>
          <a:xfrm>
            <a:off x="4766455" y="4041273"/>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24"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Tree>
    <p:extLst>
      <p:ext uri="{BB962C8B-B14F-4D97-AF65-F5344CB8AC3E}">
        <p14:creationId xmlns:p14="http://schemas.microsoft.com/office/powerpoint/2010/main" val="252298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3" name="Picture 2"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pic>
        <p:nvPicPr>
          <p:cNvPr id="5" name="Picture 4"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Tree>
    <p:extLst>
      <p:ext uri="{BB962C8B-B14F-4D97-AF65-F5344CB8AC3E}">
        <p14:creationId xmlns:p14="http://schemas.microsoft.com/office/powerpoint/2010/main" val="3030445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ER SNAPSHOT_B">
    <p:spTree>
      <p:nvGrpSpPr>
        <p:cNvPr id="1" name=""/>
        <p:cNvGrpSpPr/>
        <p:nvPr/>
      </p:nvGrpSpPr>
      <p:grpSpPr>
        <a:xfrm>
          <a:off x="0" y="0"/>
          <a:ext cx="0" cy="0"/>
          <a:chOff x="0" y="0"/>
          <a:chExt cx="0" cy="0"/>
        </a:xfrm>
      </p:grpSpPr>
      <p:pic>
        <p:nvPicPr>
          <p:cNvPr id="46" name="Picture 45"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67968" cy="743712"/>
          </a:xfrm>
          <a:prstGeom prst="rect">
            <a:avLst/>
          </a:prstGeom>
        </p:spPr>
      </p:pic>
      <p:sp>
        <p:nvSpPr>
          <p:cNvPr id="4" name="Picture Placeholder 7"/>
          <p:cNvSpPr>
            <a:spLocks noGrp="1"/>
          </p:cNvSpPr>
          <p:nvPr>
            <p:ph type="pic" sz="quarter" idx="13" hasCustomPrompt="1"/>
          </p:nvPr>
        </p:nvSpPr>
        <p:spPr>
          <a:xfrm>
            <a:off x="780133" y="2187592"/>
            <a:ext cx="3664288" cy="2552693"/>
          </a:xfrm>
          <a:prstGeom prst="rect">
            <a:avLst/>
          </a:prstGeom>
          <a:noFill/>
          <a:ln w="76200" cmpd="sng">
            <a:noFill/>
          </a:ln>
          <a:effectLst/>
        </p:spPr>
        <p:txBody>
          <a:bodyPr anchor="ctr" anchorCtr="0"/>
          <a:lstStyle>
            <a:lvl1pPr marL="0" indent="0" algn="ctr">
              <a:buNone/>
              <a:defRPr sz="1200" i="1">
                <a:solidFill>
                  <a:schemeClr val="tx2"/>
                </a:solidFill>
              </a:defRPr>
            </a:lvl1pPr>
          </a:lstStyle>
          <a:p>
            <a:r>
              <a:rPr lang="en-US"/>
              <a:t>Insert </a:t>
            </a:r>
            <a:r>
              <a:rPr lang="en-US" err="1"/>
              <a:t>Qlik</a:t>
            </a:r>
            <a:r>
              <a:rPr lang="en-US"/>
              <a:t> Industry Image</a:t>
            </a:r>
          </a:p>
        </p:txBody>
      </p:sp>
      <p:sp>
        <p:nvSpPr>
          <p:cNvPr id="20" name="TextBox 19"/>
          <p:cNvSpPr txBox="1"/>
          <p:nvPr userDrawn="1"/>
        </p:nvSpPr>
        <p:spPr>
          <a:xfrm>
            <a:off x="13303750" y="4839464"/>
            <a:ext cx="822960" cy="230832"/>
          </a:xfrm>
          <a:prstGeom prst="rect">
            <a:avLst/>
          </a:prstGeom>
          <a:noFill/>
        </p:spPr>
        <p:txBody>
          <a:bodyPr wrap="square" rtlCol="0">
            <a:spAutoFit/>
          </a:bodyPr>
          <a:lstStyle/>
          <a:p>
            <a:pPr algn="r"/>
            <a:fld id="{E8FE2E68-F185-5D47-B25F-652B0924F704}" type="slidenum">
              <a:rPr lang="en-US" sz="850" smtClean="0">
                <a:solidFill>
                  <a:schemeClr val="tx2">
                    <a:lumMod val="40000"/>
                    <a:lumOff val="60000"/>
                  </a:schemeClr>
                </a:solidFill>
              </a:rPr>
              <a:pPr algn="r"/>
              <a:t>‹#›</a:t>
            </a:fld>
            <a:endParaRPr lang="en-US" sz="850">
              <a:solidFill>
                <a:schemeClr val="tx2">
                  <a:lumMod val="40000"/>
                  <a:lumOff val="60000"/>
                </a:schemeClr>
              </a:solidFill>
            </a:endParaRPr>
          </a:p>
        </p:txBody>
      </p:sp>
      <p:cxnSp>
        <p:nvCxnSpPr>
          <p:cNvPr id="42" name="Straight Connector 41"/>
          <p:cNvCxnSpPr/>
          <p:nvPr userDrawn="1"/>
        </p:nvCxnSpPr>
        <p:spPr>
          <a:xfrm>
            <a:off x="4567160" y="978874"/>
            <a:ext cx="0" cy="3881896"/>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4586998" y="1009793"/>
            <a:ext cx="0" cy="380107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21" name="Picture 20"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22"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cxnSp>
        <p:nvCxnSpPr>
          <p:cNvPr id="23" name="Straight Connector 22"/>
          <p:cNvCxnSpPr/>
          <p:nvPr userDrawn="1"/>
        </p:nvCxnSpPr>
        <p:spPr>
          <a:xfrm>
            <a:off x="4766456" y="2187593"/>
            <a:ext cx="3727779"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4766456" y="3554803"/>
            <a:ext cx="3727779"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 Placeholder 4"/>
          <p:cNvSpPr>
            <a:spLocks noGrp="1"/>
          </p:cNvSpPr>
          <p:nvPr>
            <p:ph type="body" sz="quarter" idx="10" hasCustomPrompt="1"/>
          </p:nvPr>
        </p:nvSpPr>
        <p:spPr>
          <a:xfrm>
            <a:off x="4766458" y="1002826"/>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Challenges</a:t>
            </a:r>
          </a:p>
        </p:txBody>
      </p:sp>
      <p:sp>
        <p:nvSpPr>
          <p:cNvPr id="32" name="Text Placeholder 7"/>
          <p:cNvSpPr>
            <a:spLocks noGrp="1"/>
          </p:cNvSpPr>
          <p:nvPr>
            <p:ph type="body" sz="quarter" idx="11" hasCustomPrompt="1"/>
          </p:nvPr>
        </p:nvSpPr>
        <p:spPr>
          <a:xfrm>
            <a:off x="4766457" y="1326061"/>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33" name="Text Placeholder 4"/>
          <p:cNvSpPr>
            <a:spLocks noGrp="1"/>
          </p:cNvSpPr>
          <p:nvPr>
            <p:ph type="body" sz="quarter" idx="35" hasCustomPrompt="1"/>
          </p:nvPr>
        </p:nvSpPr>
        <p:spPr>
          <a:xfrm>
            <a:off x="4766458" y="2324925"/>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Solution</a:t>
            </a:r>
          </a:p>
        </p:txBody>
      </p:sp>
      <p:sp>
        <p:nvSpPr>
          <p:cNvPr id="34" name="Text Placeholder 4"/>
          <p:cNvSpPr>
            <a:spLocks noGrp="1"/>
          </p:cNvSpPr>
          <p:nvPr>
            <p:ph type="body" sz="quarter" idx="37" hasCustomPrompt="1"/>
          </p:nvPr>
        </p:nvSpPr>
        <p:spPr>
          <a:xfrm>
            <a:off x="4766458" y="3718205"/>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Benefits</a:t>
            </a:r>
          </a:p>
        </p:txBody>
      </p:sp>
      <p:cxnSp>
        <p:nvCxnSpPr>
          <p:cNvPr id="35" name="Straight Connector 34"/>
          <p:cNvCxnSpPr/>
          <p:nvPr userDrawn="1"/>
        </p:nvCxnSpPr>
        <p:spPr>
          <a:xfrm flipH="1">
            <a:off x="4766455" y="2147118"/>
            <a:ext cx="3727779"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4766455" y="3542732"/>
            <a:ext cx="3727780" cy="12071"/>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7" name="Text Placeholder 7"/>
          <p:cNvSpPr>
            <a:spLocks noGrp="1"/>
          </p:cNvSpPr>
          <p:nvPr>
            <p:ph type="body" sz="quarter" idx="43" hasCustomPrompt="1"/>
          </p:nvPr>
        </p:nvSpPr>
        <p:spPr>
          <a:xfrm>
            <a:off x="4766458" y="2649744"/>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40" name="Text Placeholder 7"/>
          <p:cNvSpPr>
            <a:spLocks noGrp="1"/>
          </p:cNvSpPr>
          <p:nvPr>
            <p:ph type="body" sz="quarter" idx="44" hasCustomPrompt="1"/>
          </p:nvPr>
        </p:nvSpPr>
        <p:spPr>
          <a:xfrm>
            <a:off x="4766455" y="4041273"/>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45" name="Picture Placeholder 7"/>
          <p:cNvSpPr>
            <a:spLocks noGrp="1"/>
          </p:cNvSpPr>
          <p:nvPr>
            <p:ph type="pic" sz="quarter" idx="45" hasCustomPrompt="1"/>
          </p:nvPr>
        </p:nvSpPr>
        <p:spPr>
          <a:xfrm>
            <a:off x="780133" y="1002825"/>
            <a:ext cx="3664288" cy="1074047"/>
          </a:xfrm>
          <a:prstGeom prst="rect">
            <a:avLst/>
          </a:prstGeom>
          <a:noFill/>
          <a:ln w="76200" cmpd="sng">
            <a:noFill/>
          </a:ln>
          <a:effectLst/>
        </p:spPr>
        <p:txBody>
          <a:bodyPr anchor="ctr" anchorCtr="0"/>
          <a:lstStyle>
            <a:lvl1pPr marL="0" indent="0" algn="ctr">
              <a:buNone/>
              <a:defRPr sz="1200" b="0" i="1">
                <a:solidFill>
                  <a:schemeClr val="tx2"/>
                </a:solidFill>
              </a:defRPr>
            </a:lvl1pPr>
          </a:lstStyle>
          <a:p>
            <a:r>
              <a:rPr lang="en-US"/>
              <a:t>Insert Customer Logo Here</a:t>
            </a:r>
          </a:p>
        </p:txBody>
      </p:sp>
    </p:spTree>
    <p:extLst>
      <p:ext uri="{BB962C8B-B14F-4D97-AF65-F5344CB8AC3E}">
        <p14:creationId xmlns:p14="http://schemas.microsoft.com/office/powerpoint/2010/main" val="3211563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9" name="Table Placeholder 8"/>
          <p:cNvSpPr>
            <a:spLocks noGrp="1"/>
          </p:cNvSpPr>
          <p:nvPr>
            <p:ph type="tbl" sz="quarter" idx="10"/>
          </p:nvPr>
        </p:nvSpPr>
        <p:spPr>
          <a:xfrm>
            <a:off x="763199" y="1259750"/>
            <a:ext cx="7710875" cy="3536088"/>
          </a:xfrm>
          <a:prstGeom prst="rect">
            <a:avLst/>
          </a:prstGeom>
        </p:spPr>
        <p:txBody>
          <a:bodyPr/>
          <a:lstStyle>
            <a:lvl1pPr marL="0" indent="0">
              <a:buClr>
                <a:schemeClr val="accent1"/>
              </a:buClr>
              <a:buNone/>
              <a:defRPr sz="1200" b="0">
                <a:solidFill>
                  <a:schemeClr val="tx2"/>
                </a:solidFill>
              </a:defRPr>
            </a:lvl1pPr>
            <a:lvl2pPr marL="0" indent="0">
              <a:buClr>
                <a:schemeClr val="accent1"/>
              </a:buClr>
              <a:buFont typeface="Arial" panose="020B0604020202020204" pitchFamily="34" charset="0"/>
              <a:buNone/>
              <a:defRPr sz="1200">
                <a:solidFill>
                  <a:schemeClr val="tx2"/>
                </a:solidFill>
              </a:defRPr>
            </a:lvl2pPr>
            <a:lvl3pPr marL="274320" indent="0">
              <a:buClr>
                <a:schemeClr val="accent1"/>
              </a:buClr>
              <a:buSzPct val="75000"/>
              <a:buFont typeface="Arial" panose="020B0604020202020204" pitchFamily="34" charset="0"/>
              <a:buNone/>
              <a:defRPr sz="1200">
                <a:solidFill>
                  <a:schemeClr val="tx2"/>
                </a:solidFill>
              </a:defRPr>
            </a:lvl3pPr>
            <a:lvl4pPr marL="457200" indent="0">
              <a:buClr>
                <a:schemeClr val="accent1"/>
              </a:buClr>
              <a:buSzPct val="80000"/>
              <a:buFont typeface="Arial" panose="020B0604020202020204" pitchFamily="34" charset="0"/>
              <a:buNone/>
              <a:defRPr sz="1200">
                <a:solidFill>
                  <a:schemeClr val="tx2"/>
                </a:solidFill>
              </a:defRPr>
            </a:lvl4pPr>
          </a:lstStyle>
          <a:p>
            <a:pPr lvl="0"/>
            <a:r>
              <a:rPr lang="en-US"/>
              <a:t>Click icon to add table</a:t>
            </a:r>
          </a:p>
        </p:txBody>
      </p:sp>
      <p:pic>
        <p:nvPicPr>
          <p:cNvPr id="3" name="Picture 2"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5"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Tree>
    <p:extLst>
      <p:ext uri="{BB962C8B-B14F-4D97-AF65-F5344CB8AC3E}">
        <p14:creationId xmlns:p14="http://schemas.microsoft.com/office/powerpoint/2010/main" val="3189777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 SLIDE 1">
    <p:spTree>
      <p:nvGrpSpPr>
        <p:cNvPr id="1" name=""/>
        <p:cNvGrpSpPr/>
        <p:nvPr/>
      </p:nvGrpSpPr>
      <p:grpSpPr>
        <a:xfrm>
          <a:off x="0" y="0"/>
          <a:ext cx="0" cy="0"/>
          <a:chOff x="0" y="0"/>
          <a:chExt cx="0" cy="0"/>
        </a:xfrm>
      </p:grpSpPr>
      <p:pic>
        <p:nvPicPr>
          <p:cNvPr id="3" name="Picture 2" descr="PPT_circleSlide_B1.png"/>
          <p:cNvPicPr>
            <a:picLocks noChangeAspect="1"/>
          </p:cNvPicPr>
          <p:nvPr userDrawn="1"/>
        </p:nvPicPr>
        <p:blipFill rotWithShape="1">
          <a:blip r:embed="rId2">
            <a:extLst>
              <a:ext uri="{28A0092B-C50C-407E-A947-70E740481C1C}">
                <a14:useLocalDpi xmlns:a14="http://schemas.microsoft.com/office/drawing/2010/main" val="0"/>
              </a:ext>
            </a:extLst>
          </a:blip>
          <a:srcRect l="5578" t="8129" r="-2263" b="6495"/>
          <a:stretch/>
        </p:blipFill>
        <p:spPr>
          <a:xfrm>
            <a:off x="0" y="-1"/>
            <a:ext cx="4699191" cy="5143501"/>
          </a:xfrm>
          <a:prstGeom prst="rect">
            <a:avLst/>
          </a:prstGeom>
        </p:spPr>
      </p:pic>
      <p:sp>
        <p:nvSpPr>
          <p:cNvPr id="5" name="Text Placeholder 31"/>
          <p:cNvSpPr>
            <a:spLocks noGrp="1"/>
          </p:cNvSpPr>
          <p:nvPr>
            <p:ph type="body" sz="quarter" idx="15" hasCustomPrompt="1"/>
          </p:nvPr>
        </p:nvSpPr>
        <p:spPr>
          <a:xfrm>
            <a:off x="4994804" y="2571749"/>
            <a:ext cx="3834642" cy="477304"/>
          </a:xfrm>
          <a:prstGeom prst="rect">
            <a:avLst/>
          </a:prstGeom>
        </p:spPr>
        <p:txBody>
          <a:bodyPr vert="horz" lIns="0"/>
          <a:lstStyle>
            <a:lvl1pPr marL="0" indent="0">
              <a:spcBef>
                <a:spcPts val="0"/>
              </a:spcBef>
              <a:buNone/>
              <a:defRPr sz="28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pic>
        <p:nvPicPr>
          <p:cNvPr id="6" name="Picture 5"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Tree>
    <p:extLst>
      <p:ext uri="{BB962C8B-B14F-4D97-AF65-F5344CB8AC3E}">
        <p14:creationId xmlns:p14="http://schemas.microsoft.com/office/powerpoint/2010/main" val="890788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 SLIDE 2">
    <p:spTree>
      <p:nvGrpSpPr>
        <p:cNvPr id="1" name=""/>
        <p:cNvGrpSpPr/>
        <p:nvPr/>
      </p:nvGrpSpPr>
      <p:grpSpPr>
        <a:xfrm>
          <a:off x="0" y="0"/>
          <a:ext cx="0" cy="0"/>
          <a:chOff x="0" y="0"/>
          <a:chExt cx="0" cy="0"/>
        </a:xfrm>
      </p:grpSpPr>
      <p:sp>
        <p:nvSpPr>
          <p:cNvPr id="5" name="Text Placeholder 31"/>
          <p:cNvSpPr>
            <a:spLocks noGrp="1"/>
          </p:cNvSpPr>
          <p:nvPr>
            <p:ph type="body" sz="quarter" idx="15" hasCustomPrompt="1"/>
          </p:nvPr>
        </p:nvSpPr>
        <p:spPr>
          <a:xfrm>
            <a:off x="4498004" y="2408152"/>
            <a:ext cx="3834642" cy="477304"/>
          </a:xfrm>
          <a:prstGeom prst="rect">
            <a:avLst/>
          </a:prstGeom>
        </p:spPr>
        <p:txBody>
          <a:bodyPr vert="horz" lIns="0"/>
          <a:lstStyle>
            <a:lvl1pPr marL="0" indent="0">
              <a:spcBef>
                <a:spcPts val="0"/>
              </a:spcBef>
              <a:buNone/>
              <a:defRPr sz="28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pic>
        <p:nvPicPr>
          <p:cNvPr id="6" name="Picture 5" descr="QlikLogo-RGB-PP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pic>
        <p:nvPicPr>
          <p:cNvPr id="7" name="Picture 6" descr="BREAKSLIDE2.png"/>
          <p:cNvPicPr>
            <a:picLocks noChangeAspect="1"/>
          </p:cNvPicPr>
          <p:nvPr userDrawn="1"/>
        </p:nvPicPr>
        <p:blipFill rotWithShape="1">
          <a:blip r:embed="rId3">
            <a:extLst>
              <a:ext uri="{28A0092B-C50C-407E-A947-70E740481C1C}">
                <a14:useLocalDpi xmlns:a14="http://schemas.microsoft.com/office/drawing/2010/main" val="0"/>
              </a:ext>
            </a:extLst>
          </a:blip>
          <a:srcRect l="3575" t="14817" r="29277" b="1703"/>
          <a:stretch/>
        </p:blipFill>
        <p:spPr>
          <a:xfrm>
            <a:off x="-1" y="0"/>
            <a:ext cx="4145257" cy="4896104"/>
          </a:xfrm>
          <a:prstGeom prst="rect">
            <a:avLst/>
          </a:prstGeom>
        </p:spPr>
      </p:pic>
    </p:spTree>
    <p:extLst>
      <p:ext uri="{BB962C8B-B14F-4D97-AF65-F5344CB8AC3E}">
        <p14:creationId xmlns:p14="http://schemas.microsoft.com/office/powerpoint/2010/main" val="2180149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SLIDE 3">
    <p:spTree>
      <p:nvGrpSpPr>
        <p:cNvPr id="1" name=""/>
        <p:cNvGrpSpPr/>
        <p:nvPr/>
      </p:nvGrpSpPr>
      <p:grpSpPr>
        <a:xfrm>
          <a:off x="0" y="0"/>
          <a:ext cx="0" cy="0"/>
          <a:chOff x="0" y="0"/>
          <a:chExt cx="0" cy="0"/>
        </a:xfrm>
      </p:grpSpPr>
      <p:sp>
        <p:nvSpPr>
          <p:cNvPr id="5" name="Text Placeholder 31"/>
          <p:cNvSpPr>
            <a:spLocks noGrp="1"/>
          </p:cNvSpPr>
          <p:nvPr>
            <p:ph type="body" sz="quarter" idx="15" hasCustomPrompt="1"/>
          </p:nvPr>
        </p:nvSpPr>
        <p:spPr>
          <a:xfrm>
            <a:off x="4046385" y="2901592"/>
            <a:ext cx="3834642" cy="477304"/>
          </a:xfrm>
          <a:prstGeom prst="rect">
            <a:avLst/>
          </a:prstGeom>
        </p:spPr>
        <p:txBody>
          <a:bodyPr vert="horz" lIns="0"/>
          <a:lstStyle>
            <a:lvl1pPr marL="0" indent="0">
              <a:spcBef>
                <a:spcPts val="0"/>
              </a:spcBef>
              <a:buNone/>
              <a:defRPr sz="28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pic>
        <p:nvPicPr>
          <p:cNvPr id="6" name="Picture 5" descr="QlikLogo-RGB-PP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pic>
        <p:nvPicPr>
          <p:cNvPr id="2" name="Picture 1" descr="BREAKSLIDE3.png"/>
          <p:cNvPicPr>
            <a:picLocks noChangeAspect="1"/>
          </p:cNvPicPr>
          <p:nvPr userDrawn="1"/>
        </p:nvPicPr>
        <p:blipFill rotWithShape="1">
          <a:blip r:embed="rId3">
            <a:extLst>
              <a:ext uri="{28A0092B-C50C-407E-A947-70E740481C1C}">
                <a14:useLocalDpi xmlns:a14="http://schemas.microsoft.com/office/drawing/2010/main" val="0"/>
              </a:ext>
            </a:extLst>
          </a:blip>
          <a:srcRect l="9132" t="1873" b="625"/>
          <a:stretch/>
        </p:blipFill>
        <p:spPr>
          <a:xfrm>
            <a:off x="0" y="0"/>
            <a:ext cx="4189540" cy="5143500"/>
          </a:xfrm>
          <a:prstGeom prst="rect">
            <a:avLst/>
          </a:prstGeom>
        </p:spPr>
      </p:pic>
    </p:spTree>
    <p:extLst>
      <p:ext uri="{BB962C8B-B14F-4D97-AF65-F5344CB8AC3E}">
        <p14:creationId xmlns:p14="http://schemas.microsoft.com/office/powerpoint/2010/main" val="10958037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REAK SLIDE 1">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PPT_circleSlide_B1.png"/>
          <p:cNvPicPr>
            <a:picLocks noChangeAspect="1"/>
          </p:cNvPicPr>
          <p:nvPr userDrawn="1"/>
        </p:nvPicPr>
        <p:blipFill rotWithShape="1">
          <a:blip r:embed="rId2">
            <a:extLst>
              <a:ext uri="{28A0092B-C50C-407E-A947-70E740481C1C}">
                <a14:useLocalDpi xmlns:a14="http://schemas.microsoft.com/office/drawing/2010/main" val="0"/>
              </a:ext>
            </a:extLst>
          </a:blip>
          <a:srcRect l="5578" t="8129" r="-2263" b="6495"/>
          <a:stretch/>
        </p:blipFill>
        <p:spPr>
          <a:xfrm>
            <a:off x="0" y="-1"/>
            <a:ext cx="4699191" cy="5143501"/>
          </a:xfrm>
          <a:prstGeom prst="rect">
            <a:avLst/>
          </a:prstGeom>
        </p:spPr>
      </p:pic>
      <p:pic>
        <p:nvPicPr>
          <p:cNvPr id="7" name="Picture 6" descr="Qlik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36" y="4896104"/>
            <a:ext cx="470631" cy="145958"/>
          </a:xfrm>
          <a:prstGeom prst="rect">
            <a:avLst/>
          </a:prstGeom>
        </p:spPr>
      </p:pic>
      <p:sp>
        <p:nvSpPr>
          <p:cNvPr id="5" name="Text Placeholder 31"/>
          <p:cNvSpPr>
            <a:spLocks noGrp="1"/>
          </p:cNvSpPr>
          <p:nvPr>
            <p:ph type="body" sz="quarter" idx="15" hasCustomPrompt="1"/>
          </p:nvPr>
        </p:nvSpPr>
        <p:spPr>
          <a:xfrm>
            <a:off x="4994804" y="2571749"/>
            <a:ext cx="3834642" cy="477304"/>
          </a:xfrm>
          <a:prstGeom prst="rect">
            <a:avLst/>
          </a:prstGeom>
        </p:spPr>
        <p:txBody>
          <a:bodyPr vert="horz" lIns="0"/>
          <a:lstStyle>
            <a:lvl1pPr marL="0" indent="0">
              <a:spcBef>
                <a:spcPts val="0"/>
              </a:spcBef>
              <a:buNone/>
              <a:defRPr sz="28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Tree>
    <p:extLst>
      <p:ext uri="{BB962C8B-B14F-4D97-AF65-F5344CB8AC3E}">
        <p14:creationId xmlns:p14="http://schemas.microsoft.com/office/powerpoint/2010/main" val="24354899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 SLIDE 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Qlik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36" y="4896104"/>
            <a:ext cx="470631" cy="145958"/>
          </a:xfrm>
          <a:prstGeom prst="rect">
            <a:avLst/>
          </a:prstGeom>
        </p:spPr>
      </p:pic>
      <p:sp>
        <p:nvSpPr>
          <p:cNvPr id="5" name="Text Placeholder 31"/>
          <p:cNvSpPr>
            <a:spLocks noGrp="1"/>
          </p:cNvSpPr>
          <p:nvPr>
            <p:ph type="body" sz="quarter" idx="15" hasCustomPrompt="1"/>
          </p:nvPr>
        </p:nvSpPr>
        <p:spPr>
          <a:xfrm>
            <a:off x="4498004" y="2408152"/>
            <a:ext cx="3834642" cy="477304"/>
          </a:xfrm>
          <a:prstGeom prst="rect">
            <a:avLst/>
          </a:prstGeom>
        </p:spPr>
        <p:txBody>
          <a:bodyPr vert="horz" lIns="0"/>
          <a:lstStyle>
            <a:lvl1pPr marL="0" indent="0">
              <a:spcBef>
                <a:spcPts val="0"/>
              </a:spcBef>
              <a:buNone/>
              <a:defRPr sz="2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pic>
        <p:nvPicPr>
          <p:cNvPr id="9" name="Picture 8" descr="BREAKSLIDE2.png"/>
          <p:cNvPicPr>
            <a:picLocks noChangeAspect="1"/>
          </p:cNvPicPr>
          <p:nvPr userDrawn="1"/>
        </p:nvPicPr>
        <p:blipFill rotWithShape="1">
          <a:blip r:embed="rId3">
            <a:extLst>
              <a:ext uri="{28A0092B-C50C-407E-A947-70E740481C1C}">
                <a14:useLocalDpi xmlns:a14="http://schemas.microsoft.com/office/drawing/2010/main" val="0"/>
              </a:ext>
            </a:extLst>
          </a:blip>
          <a:srcRect l="3575" t="14817" r="29277" b="1703"/>
          <a:stretch/>
        </p:blipFill>
        <p:spPr>
          <a:xfrm>
            <a:off x="-1" y="0"/>
            <a:ext cx="4145257" cy="4896104"/>
          </a:xfrm>
          <a:prstGeom prst="rect">
            <a:avLst/>
          </a:prstGeom>
        </p:spPr>
      </p:pic>
    </p:spTree>
    <p:extLst>
      <p:ext uri="{BB962C8B-B14F-4D97-AF65-F5344CB8AC3E}">
        <p14:creationId xmlns:p14="http://schemas.microsoft.com/office/powerpoint/2010/main" val="4189908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REAK SLIDE 3">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Qlik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36" y="4896104"/>
            <a:ext cx="470631" cy="145958"/>
          </a:xfrm>
          <a:prstGeom prst="rect">
            <a:avLst/>
          </a:prstGeom>
        </p:spPr>
      </p:pic>
      <p:pic>
        <p:nvPicPr>
          <p:cNvPr id="2" name="Picture 1" descr="BREAKSLIDE3.png"/>
          <p:cNvPicPr>
            <a:picLocks noChangeAspect="1"/>
          </p:cNvPicPr>
          <p:nvPr userDrawn="1"/>
        </p:nvPicPr>
        <p:blipFill rotWithShape="1">
          <a:blip r:embed="rId3">
            <a:extLst>
              <a:ext uri="{28A0092B-C50C-407E-A947-70E740481C1C}">
                <a14:useLocalDpi xmlns:a14="http://schemas.microsoft.com/office/drawing/2010/main" val="0"/>
              </a:ext>
            </a:extLst>
          </a:blip>
          <a:srcRect l="9132" t="1873" b="625"/>
          <a:stretch/>
        </p:blipFill>
        <p:spPr>
          <a:xfrm>
            <a:off x="0" y="0"/>
            <a:ext cx="4189540" cy="5143500"/>
          </a:xfrm>
          <a:prstGeom prst="rect">
            <a:avLst/>
          </a:prstGeom>
        </p:spPr>
      </p:pic>
      <p:sp>
        <p:nvSpPr>
          <p:cNvPr id="5" name="Text Placeholder 31"/>
          <p:cNvSpPr>
            <a:spLocks noGrp="1"/>
          </p:cNvSpPr>
          <p:nvPr>
            <p:ph type="body" sz="quarter" idx="15" hasCustomPrompt="1"/>
          </p:nvPr>
        </p:nvSpPr>
        <p:spPr>
          <a:xfrm>
            <a:off x="4046385" y="2901592"/>
            <a:ext cx="3834642" cy="477304"/>
          </a:xfrm>
          <a:prstGeom prst="rect">
            <a:avLst/>
          </a:prstGeom>
        </p:spPr>
        <p:txBody>
          <a:bodyPr vert="horz" lIns="0"/>
          <a:lstStyle>
            <a:lvl1pPr marL="0" indent="0">
              <a:spcBef>
                <a:spcPts val="0"/>
              </a:spcBef>
              <a:buNone/>
              <a:defRPr sz="2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Tree>
    <p:extLst>
      <p:ext uri="{BB962C8B-B14F-4D97-AF65-F5344CB8AC3E}">
        <p14:creationId xmlns:p14="http://schemas.microsoft.com/office/powerpoint/2010/main" val="42367881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SLIDE_Thank you_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Text Placeholder 2"/>
          <p:cNvSpPr>
            <a:spLocks noGrp="1"/>
          </p:cNvSpPr>
          <p:nvPr>
            <p:ph type="body" sz="quarter" idx="11"/>
          </p:nvPr>
        </p:nvSpPr>
        <p:spPr>
          <a:xfrm>
            <a:off x="4438823" y="2790788"/>
            <a:ext cx="3426900" cy="324945"/>
          </a:xfrm>
          <a:prstGeom prst="rect">
            <a:avLst/>
          </a:prstGeom>
        </p:spPr>
        <p:txBody>
          <a:bodyPr/>
          <a:lstStyle>
            <a:lvl1pPr marL="0" indent="0">
              <a:buNone/>
              <a:defRPr sz="1800">
                <a:solidFill>
                  <a:schemeClr val="tx2"/>
                </a:solidFill>
              </a:defRPr>
            </a:lvl1pPr>
          </a:lstStyle>
          <a:p>
            <a:pPr lvl="0"/>
            <a:r>
              <a:rPr lang="en-US"/>
              <a:t>Click to edit Master text styles</a:t>
            </a:r>
          </a:p>
        </p:txBody>
      </p:sp>
      <p:pic>
        <p:nvPicPr>
          <p:cNvPr id="10" name="Picture 9"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8823" y="1710826"/>
            <a:ext cx="1104066" cy="356244"/>
          </a:xfrm>
          <a:prstGeom prst="rect">
            <a:avLst/>
          </a:prstGeom>
        </p:spPr>
      </p:pic>
      <p:sp>
        <p:nvSpPr>
          <p:cNvPr id="8" name="Text Placeholder 2"/>
          <p:cNvSpPr>
            <a:spLocks noGrp="1"/>
          </p:cNvSpPr>
          <p:nvPr>
            <p:ph type="body" sz="quarter" idx="12" hasCustomPrompt="1"/>
          </p:nvPr>
        </p:nvSpPr>
        <p:spPr>
          <a:xfrm>
            <a:off x="4359450" y="2243138"/>
            <a:ext cx="4784550" cy="573050"/>
          </a:xfrm>
          <a:prstGeom prst="rect">
            <a:avLst/>
          </a:prstGeom>
        </p:spPr>
        <p:txBody>
          <a:bodyPr anchor="b"/>
          <a:lstStyle>
            <a:lvl1pPr marL="0" indent="0">
              <a:buNone/>
              <a:defRPr sz="4000" b="1">
                <a:solidFill>
                  <a:schemeClr val="tx1"/>
                </a:solidFill>
              </a:defRPr>
            </a:lvl1pPr>
          </a:lstStyle>
          <a:p>
            <a:pPr lvl="0"/>
            <a:r>
              <a:rPr lang="en-US"/>
              <a:t>Thank you</a:t>
            </a:r>
          </a:p>
        </p:txBody>
      </p:sp>
    </p:spTree>
    <p:extLst>
      <p:ext uri="{BB962C8B-B14F-4D97-AF65-F5344CB8AC3E}">
        <p14:creationId xmlns:p14="http://schemas.microsoft.com/office/powerpoint/2010/main" val="506212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_Thank you_B">
    <p:spTree>
      <p:nvGrpSpPr>
        <p:cNvPr id="1" name=""/>
        <p:cNvGrpSpPr/>
        <p:nvPr/>
      </p:nvGrpSpPr>
      <p:grpSpPr>
        <a:xfrm>
          <a:off x="0" y="0"/>
          <a:ext cx="0" cy="0"/>
          <a:chOff x="0" y="0"/>
          <a:chExt cx="0" cy="0"/>
        </a:xfrm>
      </p:grpSpPr>
      <p:pic>
        <p:nvPicPr>
          <p:cNvPr id="7" name="Picture 6" descr="iStock_000023532449_Full_sense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232900" cy="5143501"/>
          </a:xfrm>
          <a:prstGeom prst="rect">
            <a:avLst/>
          </a:prstGeom>
        </p:spPr>
      </p:pic>
      <p:pic>
        <p:nvPicPr>
          <p:cNvPr id="8" name="Picture 7" descr="circles.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549" y="-147270"/>
            <a:ext cx="3795242" cy="3727748"/>
          </a:xfrm>
          <a:prstGeom prst="rect">
            <a:avLst/>
          </a:prstGeom>
        </p:spPr>
      </p:pic>
      <p:pic>
        <p:nvPicPr>
          <p:cNvPr id="9" name="Picture 8"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6663" y="315935"/>
            <a:ext cx="816888" cy="263582"/>
          </a:xfrm>
          <a:prstGeom prst="rect">
            <a:avLst/>
          </a:prstGeom>
        </p:spPr>
      </p:pic>
      <p:sp>
        <p:nvSpPr>
          <p:cNvPr id="10" name="Text Placeholder 31"/>
          <p:cNvSpPr>
            <a:spLocks noGrp="1"/>
          </p:cNvSpPr>
          <p:nvPr>
            <p:ph type="body" sz="quarter" idx="15" hasCustomPrompt="1"/>
          </p:nvPr>
        </p:nvSpPr>
        <p:spPr>
          <a:xfrm>
            <a:off x="1077682" y="710165"/>
            <a:ext cx="2664744" cy="2336800"/>
          </a:xfrm>
          <a:prstGeom prst="rect">
            <a:avLst/>
          </a:prstGeom>
        </p:spPr>
        <p:txBody>
          <a:bodyPr vert="horz" lIns="0" anchor="ctr"/>
          <a:lstStyle>
            <a:lvl1pPr marL="0" indent="0" algn="ctr">
              <a:lnSpc>
                <a:spcPct val="80000"/>
              </a:lnSpc>
              <a:spcBef>
                <a:spcPts val="0"/>
              </a:spcBef>
              <a:buNone/>
              <a:defRPr sz="44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Thank</a:t>
            </a:r>
          </a:p>
          <a:p>
            <a:pPr lvl="0"/>
            <a:r>
              <a:rPr lang="en-US"/>
              <a:t>You</a:t>
            </a:r>
          </a:p>
        </p:txBody>
      </p:sp>
    </p:spTree>
    <p:extLst>
      <p:ext uri="{BB962C8B-B14F-4D97-AF65-F5344CB8AC3E}">
        <p14:creationId xmlns:p14="http://schemas.microsoft.com/office/powerpoint/2010/main" val="1377056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pic>
        <p:nvPicPr>
          <p:cNvPr id="3" name="Picture 2"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pic>
        <p:nvPicPr>
          <p:cNvPr id="6" name="Picture 5"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Tree>
    <p:extLst>
      <p:ext uri="{BB962C8B-B14F-4D97-AF65-F5344CB8AC3E}">
        <p14:creationId xmlns:p14="http://schemas.microsoft.com/office/powerpoint/2010/main" val="923827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_Thank you_C">
    <p:spTree>
      <p:nvGrpSpPr>
        <p:cNvPr id="1" name=""/>
        <p:cNvGrpSpPr/>
        <p:nvPr/>
      </p:nvGrpSpPr>
      <p:grpSpPr>
        <a:xfrm>
          <a:off x="0" y="0"/>
          <a:ext cx="0" cy="0"/>
          <a:chOff x="0" y="0"/>
          <a:chExt cx="0" cy="0"/>
        </a:xfrm>
      </p:grpSpPr>
      <p:pic>
        <p:nvPicPr>
          <p:cNvPr id="2" name="Picture 1" descr="iStock_000010014585_XXXLarge_sense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11" name="Picture 10" descr="circles.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5087240" y="-95434"/>
            <a:ext cx="3787750" cy="3720389"/>
          </a:xfrm>
          <a:prstGeom prst="rect">
            <a:avLst/>
          </a:prstGeom>
        </p:spPr>
      </p:pic>
      <p:pic>
        <p:nvPicPr>
          <p:cNvPr id="12" name="Picture 11"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886052" y="367770"/>
            <a:ext cx="816888" cy="263582"/>
          </a:xfrm>
          <a:prstGeom prst="rect">
            <a:avLst/>
          </a:prstGeom>
        </p:spPr>
      </p:pic>
      <p:sp>
        <p:nvSpPr>
          <p:cNvPr id="13" name="Text Placeholder 31"/>
          <p:cNvSpPr>
            <a:spLocks noGrp="1"/>
          </p:cNvSpPr>
          <p:nvPr>
            <p:ph type="body" sz="quarter" idx="15" hasCustomPrompt="1"/>
          </p:nvPr>
        </p:nvSpPr>
        <p:spPr>
          <a:xfrm>
            <a:off x="5505669" y="762000"/>
            <a:ext cx="2664744" cy="2336800"/>
          </a:xfrm>
          <a:prstGeom prst="rect">
            <a:avLst/>
          </a:prstGeom>
        </p:spPr>
        <p:txBody>
          <a:bodyPr vert="horz" lIns="0" anchor="ctr"/>
          <a:lstStyle>
            <a:lvl1pPr marL="0" indent="0" algn="ctr">
              <a:lnSpc>
                <a:spcPct val="80000"/>
              </a:lnSpc>
              <a:spcBef>
                <a:spcPts val="0"/>
              </a:spcBef>
              <a:buNone/>
              <a:defRPr sz="4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Thank</a:t>
            </a:r>
          </a:p>
          <a:p>
            <a:pPr lvl="0"/>
            <a:r>
              <a:rPr lang="en-US"/>
              <a:t>You</a:t>
            </a:r>
          </a:p>
        </p:txBody>
      </p:sp>
    </p:spTree>
    <p:extLst>
      <p:ext uri="{BB962C8B-B14F-4D97-AF65-F5344CB8AC3E}">
        <p14:creationId xmlns:p14="http://schemas.microsoft.com/office/powerpoint/2010/main" val="30069501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_Thank you_D">
    <p:spTree>
      <p:nvGrpSpPr>
        <p:cNvPr id="1" name=""/>
        <p:cNvGrpSpPr/>
        <p:nvPr/>
      </p:nvGrpSpPr>
      <p:grpSpPr>
        <a:xfrm>
          <a:off x="0" y="0"/>
          <a:ext cx="0" cy="0"/>
          <a:chOff x="0" y="0"/>
          <a:chExt cx="0" cy="0"/>
        </a:xfrm>
      </p:grpSpPr>
      <p:pic>
        <p:nvPicPr>
          <p:cNvPr id="3" name="Picture 2" descr="iStock_000055806572_RetailMarsionErosio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347200" cy="5143500"/>
          </a:xfrm>
          <a:prstGeom prst="rect">
            <a:avLst/>
          </a:prstGeom>
        </p:spPr>
      </p:pic>
      <p:pic>
        <p:nvPicPr>
          <p:cNvPr id="4" name="Picture 3" descr="circles.png"/>
          <p:cNvPicPr>
            <a:picLocks noChangeAspect="1"/>
          </p:cNvPicPr>
          <p:nvPr userDrawn="1"/>
        </p:nvPicPr>
        <p:blipFill rotWithShape="1">
          <a:blip r:embed="rId3" cstate="screen">
            <a:extLst>
              <a:ext uri="{28A0092B-C50C-407E-A947-70E740481C1C}">
                <a14:useLocalDpi xmlns:a14="http://schemas.microsoft.com/office/drawing/2010/main"/>
              </a:ext>
            </a:extLst>
          </a:blip>
          <a:srcRect b="4405"/>
          <a:stretch/>
        </p:blipFill>
        <p:spPr>
          <a:xfrm>
            <a:off x="428549" y="1579930"/>
            <a:ext cx="3795242" cy="3563570"/>
          </a:xfrm>
          <a:prstGeom prst="rect">
            <a:avLst/>
          </a:prstGeom>
        </p:spPr>
      </p:pic>
      <p:pic>
        <p:nvPicPr>
          <p:cNvPr id="5" name="Picture 4"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6663" y="2043135"/>
            <a:ext cx="816888" cy="263582"/>
          </a:xfrm>
          <a:prstGeom prst="rect">
            <a:avLst/>
          </a:prstGeom>
        </p:spPr>
      </p:pic>
      <p:sp>
        <p:nvSpPr>
          <p:cNvPr id="6" name="Text Placeholder 31"/>
          <p:cNvSpPr>
            <a:spLocks noGrp="1"/>
          </p:cNvSpPr>
          <p:nvPr>
            <p:ph type="body" sz="quarter" idx="15" hasCustomPrompt="1"/>
          </p:nvPr>
        </p:nvSpPr>
        <p:spPr>
          <a:xfrm>
            <a:off x="1077682" y="2437365"/>
            <a:ext cx="2664744" cy="2336800"/>
          </a:xfrm>
          <a:prstGeom prst="rect">
            <a:avLst/>
          </a:prstGeom>
        </p:spPr>
        <p:txBody>
          <a:bodyPr vert="horz" lIns="0" anchor="ctr"/>
          <a:lstStyle>
            <a:lvl1pPr marL="0" indent="0" algn="ctr">
              <a:lnSpc>
                <a:spcPct val="80000"/>
              </a:lnSpc>
              <a:spcBef>
                <a:spcPts val="0"/>
              </a:spcBef>
              <a:buNone/>
              <a:defRPr sz="44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Thank</a:t>
            </a:r>
          </a:p>
          <a:p>
            <a:pPr lvl="0"/>
            <a:r>
              <a:rPr lang="en-US"/>
              <a:t>You</a:t>
            </a:r>
          </a:p>
        </p:txBody>
      </p:sp>
    </p:spTree>
    <p:extLst>
      <p:ext uri="{BB962C8B-B14F-4D97-AF65-F5344CB8AC3E}">
        <p14:creationId xmlns:p14="http://schemas.microsoft.com/office/powerpoint/2010/main" val="110554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1" name="Picture 10"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3" name="TextBox 2"/>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6" name="Picture 5"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14"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Agenda slide</a:t>
            </a:r>
          </a:p>
        </p:txBody>
      </p:sp>
      <p:sp>
        <p:nvSpPr>
          <p:cNvPr id="10" name="Text Placeholder 4"/>
          <p:cNvSpPr>
            <a:spLocks noGrp="1"/>
          </p:cNvSpPr>
          <p:nvPr>
            <p:ph type="body" sz="quarter" idx="11" hasCustomPrompt="1"/>
          </p:nvPr>
        </p:nvSpPr>
        <p:spPr>
          <a:xfrm>
            <a:off x="763199" y="1245600"/>
            <a:ext cx="7711201" cy="2129814"/>
          </a:xfrm>
          <a:prstGeom prst="rect">
            <a:avLst/>
          </a:prstGeom>
        </p:spPr>
        <p:txBody>
          <a:bodyPr wrap="square" lIns="0" tIns="0" rIns="0" bIns="0">
            <a:spAutoFit/>
          </a:bodyPr>
          <a:lstStyle>
            <a:lvl1pPr marL="182880" indent="-182880">
              <a:lnSpc>
                <a:spcPct val="110000"/>
              </a:lnSpc>
              <a:spcBef>
                <a:spcPts val="1200"/>
              </a:spcBef>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2"/>
            <a:r>
              <a:rPr lang="en-US"/>
              <a:t>Sub bullet #1 style insert your own text here</a:t>
            </a:r>
          </a:p>
          <a:p>
            <a:pPr lvl="3"/>
            <a:r>
              <a:rPr lang="en-US"/>
              <a:t>List bullet #1 style insert your own text here insert your own text here</a:t>
            </a:r>
          </a:p>
          <a:p>
            <a:pPr lvl="0"/>
            <a:r>
              <a:rPr lang="en-US"/>
              <a:t>Title for bulleted list</a:t>
            </a:r>
          </a:p>
          <a:p>
            <a:pPr lvl="2"/>
            <a:r>
              <a:rPr lang="en-US"/>
              <a:t>Sub bullet #1 style insert your own text here</a:t>
            </a:r>
          </a:p>
          <a:p>
            <a:pPr lvl="3"/>
            <a:r>
              <a:rPr lang="en-US"/>
              <a:t>List bullet #1 style insert your own text here insert your own text here</a:t>
            </a:r>
          </a:p>
          <a:p>
            <a:pPr lvl="3"/>
            <a:endParaRPr lang="en-US"/>
          </a:p>
        </p:txBody>
      </p:sp>
    </p:spTree>
    <p:extLst>
      <p:ext uri="{BB962C8B-B14F-4D97-AF65-F5344CB8AC3E}">
        <p14:creationId xmlns:p14="http://schemas.microsoft.com/office/powerpoint/2010/main" val="95981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TEXT_A">
    <p:spTree>
      <p:nvGrpSpPr>
        <p:cNvPr id="1" name=""/>
        <p:cNvGrpSpPr/>
        <p:nvPr/>
      </p:nvGrpSpPr>
      <p:grpSpPr>
        <a:xfrm>
          <a:off x="0" y="0"/>
          <a:ext cx="0" cy="0"/>
          <a:chOff x="0" y="0"/>
          <a:chExt cx="0" cy="0"/>
        </a:xfrm>
      </p:grpSpPr>
      <p:pic>
        <p:nvPicPr>
          <p:cNvPr id="11" name="Picture 10"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3" name="TextBox 2"/>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6" name="Picture 5"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ext Placeholder 4"/>
          <p:cNvSpPr>
            <a:spLocks noGrp="1"/>
          </p:cNvSpPr>
          <p:nvPr>
            <p:ph type="body" sz="quarter" idx="11" hasCustomPrompt="1"/>
          </p:nvPr>
        </p:nvSpPr>
        <p:spPr>
          <a:xfrm>
            <a:off x="763199" y="1245600"/>
            <a:ext cx="7711201" cy="207749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1"/>
            <a:r>
              <a:rPr lang="en-US"/>
              <a:t>Bullet #2 replace text and insert your own here and insert your own </a:t>
            </a:r>
          </a:p>
          <a:p>
            <a:pPr lvl="2"/>
            <a:r>
              <a:rPr lang="en-US"/>
              <a:t>Sub bullet #1 style insert your own text here</a:t>
            </a:r>
          </a:p>
          <a:p>
            <a:pPr lvl="2"/>
            <a:r>
              <a:rPr lang="en-US"/>
              <a:t>Sub bullet #2 style insert your own text here insert your own text here</a:t>
            </a:r>
          </a:p>
          <a:p>
            <a:pPr lvl="3"/>
            <a:r>
              <a:rPr lang="en-US"/>
              <a:t>List bullet #1 style insert your own text here insert your own text here</a:t>
            </a:r>
          </a:p>
          <a:p>
            <a:pPr lvl="3"/>
            <a:r>
              <a:rPr lang="en-US"/>
              <a:t>List bullet #2 style insert your own text here</a:t>
            </a:r>
          </a:p>
        </p:txBody>
      </p:sp>
      <p:sp>
        <p:nvSpPr>
          <p:cNvPr id="14"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Tree>
    <p:extLst>
      <p:ext uri="{BB962C8B-B14F-4D97-AF65-F5344CB8AC3E}">
        <p14:creationId xmlns:p14="http://schemas.microsoft.com/office/powerpoint/2010/main" val="234893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TEXT_B">
    <p:spTree>
      <p:nvGrpSpPr>
        <p:cNvPr id="1" name=""/>
        <p:cNvGrpSpPr/>
        <p:nvPr/>
      </p:nvGrpSpPr>
      <p:grpSpPr>
        <a:xfrm>
          <a:off x="0" y="0"/>
          <a:ext cx="0" cy="0"/>
          <a:chOff x="0" y="0"/>
          <a:chExt cx="0" cy="0"/>
        </a:xfrm>
      </p:grpSpPr>
      <p:pic>
        <p:nvPicPr>
          <p:cNvPr id="10" name="Picture 9"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8" name="TextBox 7"/>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5" name="Picture 4"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1" name="Text Placeholder 4"/>
          <p:cNvSpPr>
            <a:spLocks noGrp="1"/>
          </p:cNvSpPr>
          <p:nvPr>
            <p:ph type="body" sz="quarter" idx="11" hasCustomPrompt="1"/>
          </p:nvPr>
        </p:nvSpPr>
        <p:spPr>
          <a:xfrm>
            <a:off x="763199" y="1245600"/>
            <a:ext cx="7711201" cy="207749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1"/>
            <a:r>
              <a:rPr lang="en-US"/>
              <a:t>Bullet #2 replace text and insert your own here and insert your own </a:t>
            </a:r>
          </a:p>
          <a:p>
            <a:pPr lvl="2"/>
            <a:r>
              <a:rPr lang="en-US"/>
              <a:t>Sub bullet #1 style insert your own text here</a:t>
            </a:r>
          </a:p>
          <a:p>
            <a:pPr lvl="2"/>
            <a:r>
              <a:rPr lang="en-US"/>
              <a:t>Sub bullet #2 style insert your own text here insert your own text here</a:t>
            </a:r>
          </a:p>
          <a:p>
            <a:pPr lvl="3"/>
            <a:r>
              <a:rPr lang="en-US"/>
              <a:t>List bullet #1 style insert your own text here insert your own text here</a:t>
            </a:r>
          </a:p>
          <a:p>
            <a:pPr lvl="3"/>
            <a:r>
              <a:rPr lang="en-US"/>
              <a:t>List bullet #2 style insert your own text here</a:t>
            </a:r>
          </a:p>
        </p:txBody>
      </p:sp>
    </p:spTree>
    <p:extLst>
      <p:ext uri="{BB962C8B-B14F-4D97-AF65-F5344CB8AC3E}">
        <p14:creationId xmlns:p14="http://schemas.microsoft.com/office/powerpoint/2010/main" val="1318566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TEXT_C">
    <p:spTree>
      <p:nvGrpSpPr>
        <p:cNvPr id="1" name=""/>
        <p:cNvGrpSpPr/>
        <p:nvPr/>
      </p:nvGrpSpPr>
      <p:grpSpPr>
        <a:xfrm>
          <a:off x="0" y="0"/>
          <a:ext cx="0" cy="0"/>
          <a:chOff x="0" y="0"/>
          <a:chExt cx="0" cy="0"/>
        </a:xfrm>
      </p:grpSpPr>
      <p:pic>
        <p:nvPicPr>
          <p:cNvPr id="6" name="Picture 5"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3200" y="0"/>
            <a:ext cx="1320799" cy="1439733"/>
          </a:xfrm>
          <a:prstGeom prst="rect">
            <a:avLst/>
          </a:prstGeom>
        </p:spPr>
      </p:pic>
      <p:sp>
        <p:nvSpPr>
          <p:cNvPr id="9" name="TextBox 8"/>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5" name="Picture 4"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7" name="Text Placeholder 4"/>
          <p:cNvSpPr>
            <a:spLocks noGrp="1"/>
          </p:cNvSpPr>
          <p:nvPr>
            <p:ph type="body" sz="quarter" idx="11" hasCustomPrompt="1"/>
          </p:nvPr>
        </p:nvSpPr>
        <p:spPr>
          <a:xfrm>
            <a:off x="763199" y="1245600"/>
            <a:ext cx="7711201" cy="207749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1"/>
            <a:r>
              <a:rPr lang="en-US"/>
              <a:t>Bullet #2 replace text and insert your own here and insert your own </a:t>
            </a:r>
          </a:p>
          <a:p>
            <a:pPr lvl="2"/>
            <a:r>
              <a:rPr lang="en-US"/>
              <a:t>Sub bullet #1 style insert your own text here</a:t>
            </a:r>
          </a:p>
          <a:p>
            <a:pPr lvl="2"/>
            <a:r>
              <a:rPr lang="en-US"/>
              <a:t>Sub bullet #2 style insert your own text here insert your own text here</a:t>
            </a:r>
          </a:p>
          <a:p>
            <a:pPr lvl="3"/>
            <a:r>
              <a:rPr lang="en-US"/>
              <a:t>List bullet #1 style insert your own text here insert your own text here</a:t>
            </a:r>
          </a:p>
          <a:p>
            <a:pPr lvl="3"/>
            <a:r>
              <a:rPr lang="en-US"/>
              <a:t>List bullet #2 style insert your own text here</a:t>
            </a:r>
          </a:p>
        </p:txBody>
      </p:sp>
    </p:spTree>
    <p:extLst>
      <p:ext uri="{BB962C8B-B14F-4D97-AF65-F5344CB8AC3E}">
        <p14:creationId xmlns:p14="http://schemas.microsoft.com/office/powerpoint/2010/main" val="1318566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TEXT_D">
    <p:spTree>
      <p:nvGrpSpPr>
        <p:cNvPr id="1" name=""/>
        <p:cNvGrpSpPr/>
        <p:nvPr/>
      </p:nvGrpSpPr>
      <p:grpSpPr>
        <a:xfrm>
          <a:off x="0" y="0"/>
          <a:ext cx="0" cy="0"/>
          <a:chOff x="0" y="0"/>
          <a:chExt cx="0" cy="0"/>
        </a:xfrm>
      </p:grpSpPr>
      <p:pic>
        <p:nvPicPr>
          <p:cNvPr id="5" name="Picture 4" descr="Circles_Bottom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611533" y="3984430"/>
            <a:ext cx="1532466" cy="1159070"/>
          </a:xfrm>
          <a:prstGeom prst="rect">
            <a:avLst/>
          </a:prstGeom>
        </p:spPr>
      </p:pic>
      <p:sp>
        <p:nvSpPr>
          <p:cNvPr id="8" name="TextBox 7"/>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6" name="Picture 5"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7" name="Text Placeholder 4"/>
          <p:cNvSpPr>
            <a:spLocks noGrp="1"/>
          </p:cNvSpPr>
          <p:nvPr>
            <p:ph type="body" sz="quarter" idx="11" hasCustomPrompt="1"/>
          </p:nvPr>
        </p:nvSpPr>
        <p:spPr>
          <a:xfrm>
            <a:off x="763199" y="1245600"/>
            <a:ext cx="7711201" cy="207749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1"/>
            <a:r>
              <a:rPr lang="en-US"/>
              <a:t>Bullet #2 replace text and insert your own here and insert your own </a:t>
            </a:r>
          </a:p>
          <a:p>
            <a:pPr lvl="2"/>
            <a:r>
              <a:rPr lang="en-US"/>
              <a:t>Sub bullet #1 style insert your own text here</a:t>
            </a:r>
          </a:p>
          <a:p>
            <a:pPr lvl="2"/>
            <a:r>
              <a:rPr lang="en-US"/>
              <a:t>Sub bullet #2 style insert your own text here insert your own text here</a:t>
            </a:r>
          </a:p>
          <a:p>
            <a:pPr lvl="3"/>
            <a:r>
              <a:rPr lang="en-US"/>
              <a:t>List bullet #1 style insert your own text here insert your own text here</a:t>
            </a:r>
          </a:p>
          <a:p>
            <a:pPr lvl="3"/>
            <a:r>
              <a:rPr lang="en-US"/>
              <a:t>List bullet #2 style insert your own text here</a:t>
            </a:r>
          </a:p>
        </p:txBody>
      </p:sp>
    </p:spTree>
    <p:extLst>
      <p:ext uri="{BB962C8B-B14F-4D97-AF65-F5344CB8AC3E}">
        <p14:creationId xmlns:p14="http://schemas.microsoft.com/office/powerpoint/2010/main" val="3149322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_A">
    <p:spTree>
      <p:nvGrpSpPr>
        <p:cNvPr id="1" name=""/>
        <p:cNvGrpSpPr/>
        <p:nvPr/>
      </p:nvGrpSpPr>
      <p:grpSpPr>
        <a:xfrm>
          <a:off x="0" y="0"/>
          <a:ext cx="0" cy="0"/>
          <a:chOff x="0" y="0"/>
          <a:chExt cx="0" cy="0"/>
        </a:xfrm>
      </p:grpSpPr>
      <p:pic>
        <p:nvPicPr>
          <p:cNvPr id="14" name="Picture 13"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9" name="TextBox 8"/>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5" name="Picture 4"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8" name="Text Placeholder 4"/>
          <p:cNvSpPr>
            <a:spLocks noGrp="1"/>
          </p:cNvSpPr>
          <p:nvPr>
            <p:ph type="body" sz="quarter" idx="14" hasCustomPrompt="1"/>
          </p:nvPr>
        </p:nvSpPr>
        <p:spPr>
          <a:xfrm>
            <a:off x="7631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
        <p:nvSpPr>
          <p:cNvPr id="20" name="Text Placeholder 4"/>
          <p:cNvSpPr>
            <a:spLocks noGrp="1"/>
          </p:cNvSpPr>
          <p:nvPr>
            <p:ph type="body" sz="quarter" idx="15" hasCustomPrompt="1"/>
          </p:nvPr>
        </p:nvSpPr>
        <p:spPr>
          <a:xfrm>
            <a:off x="47879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Tree>
    <p:extLst>
      <p:ext uri="{BB962C8B-B14F-4D97-AF65-F5344CB8AC3E}">
        <p14:creationId xmlns:p14="http://schemas.microsoft.com/office/powerpoint/2010/main" val="69227392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983832"/>
      </p:ext>
    </p:extLst>
  </p:cSld>
  <p:clrMap bg1="lt1" tx1="dk1" bg2="lt2" tx2="dk2" accent1="accent1" accent2="accent2" accent3="accent3" accent4="accent4" accent5="accent5" accent6="accent6" hlink="hlink" folHlink="folHlink"/>
  <p:sldLayoutIdLst>
    <p:sldLayoutId id="2147483649" r:id="rId1"/>
    <p:sldLayoutId id="2147483705" r:id="rId2"/>
    <p:sldLayoutId id="2147483710" r:id="rId3"/>
    <p:sldLayoutId id="2147483660" r:id="rId4"/>
    <p:sldLayoutId id="2147483713" r:id="rId5"/>
    <p:sldLayoutId id="2147483685" r:id="rId6"/>
    <p:sldLayoutId id="2147483686" r:id="rId7"/>
    <p:sldLayoutId id="2147483688" r:id="rId8"/>
    <p:sldLayoutId id="2147483711" r:id="rId9"/>
    <p:sldLayoutId id="2147483712" r:id="rId10"/>
    <p:sldLayoutId id="2147483689" r:id="rId11"/>
    <p:sldLayoutId id="2147483681" r:id="rId12"/>
    <p:sldLayoutId id="2147483714" r:id="rId13"/>
    <p:sldLayoutId id="2147483671" r:id="rId14"/>
    <p:sldLayoutId id="2147483715" r:id="rId15"/>
    <p:sldLayoutId id="2147483716" r:id="rId16"/>
    <p:sldLayoutId id="2147483704" r:id="rId17"/>
    <p:sldLayoutId id="2147483669" r:id="rId18"/>
    <p:sldLayoutId id="2147483678" r:id="rId19"/>
    <p:sldLayoutId id="2147483682" r:id="rId20"/>
    <p:sldLayoutId id="2147483718" r:id="rId21"/>
    <p:sldLayoutId id="2147483720" r:id="rId22"/>
    <p:sldLayoutId id="2147483709" r:id="rId23"/>
    <p:sldLayoutId id="2147483708" r:id="rId24"/>
    <p:sldLayoutId id="2147483721" r:id="rId25"/>
    <p:sldLayoutId id="2147483722" r:id="rId26"/>
    <p:sldLayoutId id="2147483723" r:id="rId27"/>
    <p:sldLayoutId id="2147483724" r:id="rId28"/>
    <p:sldLayoutId id="2147483725" r:id="rId29"/>
    <p:sldLayoutId id="2147483726" r:id="rId30"/>
    <p:sldLayoutId id="2147483727" r:id="rId3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1.tiff"/></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tiff"/></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4.tiff"/><Relationship Id="rId5"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28.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3.tiff"/></Relationships>
</file>

<file path=ppt/slides/_rels/slide32.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6.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7.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image" Target="../media/image2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2045" y="1971260"/>
            <a:ext cx="3817555" cy="615553"/>
          </a:xfrm>
        </p:spPr>
        <p:txBody>
          <a:bodyPr/>
          <a:lstStyle/>
          <a:p>
            <a:r>
              <a:rPr lang="en-US" dirty="0" smtClean="0"/>
              <a:t>Agile, Continuous Delivery and DevOps at Qlik</a:t>
            </a:r>
            <a:endParaRPr lang="en-US" dirty="0"/>
          </a:p>
        </p:txBody>
      </p:sp>
      <p:sp>
        <p:nvSpPr>
          <p:cNvPr id="3" name="Text Placeholder 2"/>
          <p:cNvSpPr>
            <a:spLocks noGrp="1"/>
          </p:cNvSpPr>
          <p:nvPr>
            <p:ph type="body" sz="quarter" idx="10"/>
          </p:nvPr>
        </p:nvSpPr>
        <p:spPr>
          <a:xfrm>
            <a:off x="4412045" y="2661816"/>
            <a:ext cx="4481696" cy="246221"/>
          </a:xfrm>
        </p:spPr>
        <p:txBody>
          <a:bodyPr/>
          <a:lstStyle/>
          <a:p>
            <a:r>
              <a:rPr lang="en-US" dirty="0" smtClean="0"/>
              <a:t>Tips for your SaaS Cloud Journey </a:t>
            </a:r>
            <a:endParaRPr lang="en-US" dirty="0"/>
          </a:p>
        </p:txBody>
      </p:sp>
      <p:sp>
        <p:nvSpPr>
          <p:cNvPr id="4" name="Text Placeholder 3"/>
          <p:cNvSpPr>
            <a:spLocks noGrp="1"/>
          </p:cNvSpPr>
          <p:nvPr>
            <p:ph type="body" sz="quarter" idx="11"/>
            <p:extLst>
              <p:ext uri="{D42A27DB-BD31-4B8C-83A1-F6EECF244321}">
                <p14:modId xmlns:p14="http://schemas.microsoft.com/office/powerpoint/2010/main" val="4176089101"/>
              </p:ext>
            </p:extLst>
          </p:nvPr>
        </p:nvSpPr>
        <p:spPr>
          <a:xfrm>
            <a:off x="4412045" y="3301208"/>
            <a:ext cx="4125204" cy="732508"/>
          </a:xfrm>
        </p:spPr>
        <p:txBody>
          <a:bodyPr wrap="square" lIns="0" tIns="0" rIns="0" bIns="0" anchor="t">
            <a:spAutoFit/>
          </a:bodyPr>
          <a:lstStyle/>
          <a:p>
            <a:r>
              <a:rPr lang="en-US" dirty="0" smtClean="0"/>
              <a:t>Jim Reed</a:t>
            </a:r>
          </a:p>
          <a:p>
            <a:r>
              <a:rPr lang="en-US" dirty="0" smtClean="0"/>
              <a:t>Qlik Software Development Manager</a:t>
            </a:r>
          </a:p>
          <a:p>
            <a:r>
              <a:rPr lang="en-US" dirty="0" smtClean="0"/>
              <a:t>Scalable Nodes Team</a:t>
            </a:r>
          </a:p>
        </p:txBody>
      </p:sp>
      <p:sp>
        <p:nvSpPr>
          <p:cNvPr id="5" name="Text Placeholder 4"/>
          <p:cNvSpPr>
            <a:spLocks noGrp="1"/>
          </p:cNvSpPr>
          <p:nvPr>
            <p:ph type="body" sz="quarter" idx="12"/>
          </p:nvPr>
        </p:nvSpPr>
        <p:spPr>
          <a:xfrm>
            <a:off x="4412045" y="4319165"/>
            <a:ext cx="2534677" cy="215444"/>
          </a:xfrm>
        </p:spPr>
        <p:txBody>
          <a:bodyPr/>
          <a:lstStyle/>
          <a:p>
            <a:r>
              <a:rPr lang="en-US" dirty="0" smtClean="0"/>
              <a:t>November 20 2017</a:t>
            </a:r>
            <a:endParaRPr lang="en-US" dirty="0"/>
          </a:p>
        </p:txBody>
      </p:sp>
    </p:spTree>
    <p:extLst>
      <p:ext uri="{BB962C8B-B14F-4D97-AF65-F5344CB8AC3E}">
        <p14:creationId xmlns:p14="http://schemas.microsoft.com/office/powerpoint/2010/main" val="107298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416315" y="2473049"/>
            <a:ext cx="2511906" cy="774700"/>
          </a:xfrm>
          <a:prstGeom prst="rect">
            <a:avLst/>
          </a:prstGeom>
        </p:spPr>
      </p:pic>
      <p:sp>
        <p:nvSpPr>
          <p:cNvPr id="12" name="TextBox 11"/>
          <p:cNvSpPr txBox="1"/>
          <p:nvPr/>
        </p:nvSpPr>
        <p:spPr>
          <a:xfrm>
            <a:off x="5899241" y="2656683"/>
            <a:ext cx="542136" cy="307777"/>
          </a:xfrm>
          <a:prstGeom prst="rect">
            <a:avLst/>
          </a:prstGeom>
          <a:noFill/>
        </p:spPr>
        <p:txBody>
          <a:bodyPr wrap="none" rtlCol="0">
            <a:spAutoFit/>
          </a:bodyPr>
          <a:lstStyle/>
          <a:p>
            <a:r>
              <a:rPr lang="en-US" sz="1400" dirty="0" smtClean="0"/>
              <a:t>prod</a:t>
            </a:r>
            <a:endParaRPr lang="en-US" sz="1400" dirty="0"/>
          </a:p>
        </p:txBody>
      </p:sp>
      <p:sp>
        <p:nvSpPr>
          <p:cNvPr id="13" name="TextBox 12"/>
          <p:cNvSpPr txBox="1"/>
          <p:nvPr/>
        </p:nvSpPr>
        <p:spPr>
          <a:xfrm>
            <a:off x="3789559" y="3106843"/>
            <a:ext cx="1159292" cy="523220"/>
          </a:xfrm>
          <a:prstGeom prst="rect">
            <a:avLst/>
          </a:prstGeom>
          <a:noFill/>
        </p:spPr>
        <p:txBody>
          <a:bodyPr wrap="none" rtlCol="0">
            <a:spAutoFit/>
          </a:bodyPr>
          <a:lstStyle/>
          <a:p>
            <a:pPr algn="ctr"/>
            <a:r>
              <a:rPr lang="en-US" sz="1400" dirty="0"/>
              <a:t>d</a:t>
            </a:r>
            <a:r>
              <a:rPr lang="en-US" sz="1400" dirty="0" smtClean="0"/>
              <a:t>eployment </a:t>
            </a:r>
            <a:br>
              <a:rPr lang="en-US" sz="1400" dirty="0" smtClean="0"/>
            </a:br>
            <a:r>
              <a:rPr lang="en-US" sz="1400" dirty="0" smtClean="0"/>
              <a:t>pipeline</a:t>
            </a:r>
            <a:endParaRPr lang="en-US" sz="1400" dirty="0"/>
          </a:p>
        </p:txBody>
      </p:sp>
      <p:sp>
        <p:nvSpPr>
          <p:cNvPr id="15" name="TextBox 14"/>
          <p:cNvSpPr txBox="1"/>
          <p:nvPr/>
        </p:nvSpPr>
        <p:spPr>
          <a:xfrm>
            <a:off x="5302168" y="1223785"/>
            <a:ext cx="3308432" cy="738664"/>
          </a:xfrm>
          <a:prstGeom prst="rect">
            <a:avLst/>
          </a:prstGeom>
          <a:noFill/>
        </p:spPr>
        <p:txBody>
          <a:bodyPr wrap="square" rtlCol="0">
            <a:spAutoFit/>
          </a:bodyPr>
          <a:lstStyle/>
          <a:p>
            <a:pPr algn="ctr"/>
            <a:r>
              <a:rPr lang="en-US" sz="1400" dirty="0" smtClean="0"/>
              <a:t>Pick a release cadence </a:t>
            </a:r>
            <a:r>
              <a:rPr lang="en-US" sz="1400" smtClean="0"/>
              <a:t>and process that </a:t>
            </a:r>
            <a:r>
              <a:rPr lang="en-US" sz="1400" dirty="0" smtClean="0"/>
              <a:t>works for your team so you can deploy with confidence.</a:t>
            </a:r>
            <a:endParaRPr lang="en-US" sz="1400" dirty="0"/>
          </a:p>
        </p:txBody>
      </p:sp>
      <p:cxnSp>
        <p:nvCxnSpPr>
          <p:cNvPr id="17" name="Straight Arrow Connector 16"/>
          <p:cNvCxnSpPr/>
          <p:nvPr/>
        </p:nvCxnSpPr>
        <p:spPr>
          <a:xfrm flipH="1">
            <a:off x="4785703" y="1753299"/>
            <a:ext cx="713317" cy="59620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790176" y="329371"/>
            <a:ext cx="3625801" cy="369332"/>
          </a:xfrm>
          <a:prstGeom prst="rect">
            <a:avLst/>
          </a:prstGeom>
          <a:noFill/>
        </p:spPr>
        <p:txBody>
          <a:bodyPr wrap="none" rtlCol="0">
            <a:spAutoFit/>
          </a:bodyPr>
          <a:lstStyle/>
          <a:p>
            <a:pPr algn="ctr"/>
            <a:r>
              <a:rPr lang="en-US" dirty="0" smtClean="0"/>
              <a:t>Tip #1: Go to prod early and often</a:t>
            </a:r>
            <a:endParaRPr lang="en-US" dirty="0"/>
          </a:p>
        </p:txBody>
      </p:sp>
      <p:sp>
        <p:nvSpPr>
          <p:cNvPr id="22" name="TextBox 21"/>
          <p:cNvSpPr txBox="1"/>
          <p:nvPr/>
        </p:nvSpPr>
        <p:spPr>
          <a:xfrm>
            <a:off x="5314868" y="3844392"/>
            <a:ext cx="2825831" cy="523220"/>
          </a:xfrm>
          <a:prstGeom prst="rect">
            <a:avLst/>
          </a:prstGeom>
          <a:noFill/>
        </p:spPr>
        <p:txBody>
          <a:bodyPr wrap="square" rtlCol="0">
            <a:spAutoFit/>
          </a:bodyPr>
          <a:lstStyle/>
          <a:p>
            <a:pPr algn="ctr"/>
            <a:r>
              <a:rPr lang="en-US" sz="1400" dirty="0" smtClean="0"/>
              <a:t>You don’t have to wait until your process is fully automated.</a:t>
            </a:r>
            <a:endParaRPr lang="en-US" sz="1400" dirty="0"/>
          </a:p>
        </p:txBody>
      </p:sp>
      <p:cxnSp>
        <p:nvCxnSpPr>
          <p:cNvPr id="23" name="Straight Arrow Connector 22"/>
          <p:cNvCxnSpPr/>
          <p:nvPr/>
        </p:nvCxnSpPr>
        <p:spPr>
          <a:xfrm flipH="1" flipV="1">
            <a:off x="4948851" y="3630063"/>
            <a:ext cx="353318" cy="24539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9998" y="2473049"/>
            <a:ext cx="1958098" cy="954107"/>
          </a:xfrm>
          <a:prstGeom prst="rect">
            <a:avLst/>
          </a:prstGeom>
          <a:noFill/>
        </p:spPr>
        <p:txBody>
          <a:bodyPr wrap="square" rtlCol="0">
            <a:spAutoFit/>
          </a:bodyPr>
          <a:lstStyle/>
          <a:p>
            <a:r>
              <a:rPr lang="en-US" sz="1400" dirty="0" smtClean="0"/>
              <a:t>Don’t merge to master unless you are confident your change is ready to go to prod.</a:t>
            </a:r>
            <a:endParaRPr lang="en-US" sz="1400" dirty="0"/>
          </a:p>
        </p:txBody>
      </p:sp>
      <p:cxnSp>
        <p:nvCxnSpPr>
          <p:cNvPr id="8" name="Straight Arrow Connector 7"/>
          <p:cNvCxnSpPr/>
          <p:nvPr/>
        </p:nvCxnSpPr>
        <p:spPr>
          <a:xfrm>
            <a:off x="2654300" y="2860399"/>
            <a:ext cx="46990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939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b="14902"/>
          <a:stretch/>
        </p:blipFill>
        <p:spPr>
          <a:xfrm>
            <a:off x="1169904" y="1336541"/>
            <a:ext cx="6707990" cy="3057659"/>
          </a:xfrm>
          <a:prstGeom prst="rect">
            <a:avLst/>
          </a:prstGeom>
        </p:spPr>
      </p:pic>
      <p:sp>
        <p:nvSpPr>
          <p:cNvPr id="20" name="TextBox 19"/>
          <p:cNvSpPr txBox="1"/>
          <p:nvPr/>
        </p:nvSpPr>
        <p:spPr>
          <a:xfrm>
            <a:off x="2854296" y="329371"/>
            <a:ext cx="3625801" cy="369332"/>
          </a:xfrm>
          <a:prstGeom prst="rect">
            <a:avLst/>
          </a:prstGeom>
          <a:noFill/>
        </p:spPr>
        <p:txBody>
          <a:bodyPr wrap="none" rtlCol="0">
            <a:spAutoFit/>
          </a:bodyPr>
          <a:lstStyle/>
          <a:p>
            <a:r>
              <a:rPr lang="en-US" dirty="0" smtClean="0"/>
              <a:t>Tip #1: Go to prod early and often</a:t>
            </a:r>
            <a:endParaRPr lang="en-US" dirty="0"/>
          </a:p>
        </p:txBody>
      </p:sp>
      <p:sp>
        <p:nvSpPr>
          <p:cNvPr id="2" name="TextBox 1"/>
          <p:cNvSpPr txBox="1"/>
          <p:nvPr/>
        </p:nvSpPr>
        <p:spPr>
          <a:xfrm>
            <a:off x="5143500" y="1387341"/>
            <a:ext cx="2645494" cy="523220"/>
          </a:xfrm>
          <a:prstGeom prst="rect">
            <a:avLst/>
          </a:prstGeom>
          <a:noFill/>
        </p:spPr>
        <p:txBody>
          <a:bodyPr wrap="square" rtlCol="0">
            <a:spAutoFit/>
          </a:bodyPr>
          <a:lstStyle/>
          <a:p>
            <a:pPr algn="r"/>
            <a:r>
              <a:rPr lang="en-US" sz="1400" dirty="0" smtClean="0"/>
              <a:t>Qlik Sense Cloud</a:t>
            </a:r>
          </a:p>
          <a:p>
            <a:pPr algn="r"/>
            <a:r>
              <a:rPr lang="en-US" sz="1400" dirty="0" smtClean="0"/>
              <a:t>Continuous Delivery Pipeline</a:t>
            </a:r>
            <a:endParaRPr lang="en-US" sz="1400" dirty="0"/>
          </a:p>
        </p:txBody>
      </p:sp>
      <p:sp>
        <p:nvSpPr>
          <p:cNvPr id="4" name="Up Arrow 3"/>
          <p:cNvSpPr/>
          <p:nvPr/>
        </p:nvSpPr>
        <p:spPr>
          <a:xfrm>
            <a:off x="1930400" y="3048000"/>
            <a:ext cx="228600" cy="330200"/>
          </a:xfrm>
          <a:prstGeom prst="upArrow">
            <a:avLst/>
          </a:prstGeom>
          <a:solidFill>
            <a:srgbClr val="52A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p:cNvSpPr/>
          <p:nvPr/>
        </p:nvSpPr>
        <p:spPr>
          <a:xfrm>
            <a:off x="2971800" y="3759200"/>
            <a:ext cx="228600" cy="330200"/>
          </a:xfrm>
          <a:prstGeom prst="upArrow">
            <a:avLst/>
          </a:prstGeom>
          <a:solidFill>
            <a:srgbClr val="52A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Up Arrow 9"/>
          <p:cNvSpPr/>
          <p:nvPr/>
        </p:nvSpPr>
        <p:spPr>
          <a:xfrm flipV="1">
            <a:off x="4641796" y="2598670"/>
            <a:ext cx="228600" cy="330200"/>
          </a:xfrm>
          <a:prstGeom prst="upArrow">
            <a:avLst/>
          </a:prstGeom>
          <a:solidFill>
            <a:srgbClr val="52A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p:cNvSpPr/>
          <p:nvPr/>
        </p:nvSpPr>
        <p:spPr>
          <a:xfrm flipV="1">
            <a:off x="6145545" y="2598670"/>
            <a:ext cx="228600" cy="330200"/>
          </a:xfrm>
          <a:prstGeom prst="upArrow">
            <a:avLst/>
          </a:prstGeom>
          <a:solidFill>
            <a:srgbClr val="52A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2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0" grpId="0" animBg="1"/>
      <p:bldP spid="10" grpId="1" animBg="1"/>
      <p:bldP spid="10" grpId="2"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199532" y="1689101"/>
            <a:ext cx="3309528" cy="209475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CA" sz="1400" b="1" smtClean="0"/>
              <a:t>Feature Flags</a:t>
            </a:r>
          </a:p>
          <a:p>
            <a:pPr marL="0" indent="0">
              <a:buNone/>
            </a:pPr>
            <a:endParaRPr lang="en-CA" sz="1400" dirty="0" smtClean="0"/>
          </a:p>
          <a:p>
            <a:pPr marL="0" indent="0">
              <a:buNone/>
            </a:pPr>
            <a:r>
              <a:rPr lang="en-CA" sz="1400" dirty="0" smtClean="0"/>
              <a:t>New features can be broken up into small pieces and delivered hidden under feature flags.  Great to try things out in prod before your customers do.  Great to make employees your guinea pigs.</a:t>
            </a:r>
            <a:endParaRPr lang="en-CA" sz="1400" dirty="0"/>
          </a:p>
        </p:txBody>
      </p:sp>
      <p:sp>
        <p:nvSpPr>
          <p:cNvPr id="5" name="TextBox 4"/>
          <p:cNvSpPr txBox="1"/>
          <p:nvPr/>
        </p:nvSpPr>
        <p:spPr>
          <a:xfrm>
            <a:off x="2854296" y="329371"/>
            <a:ext cx="3625801" cy="369332"/>
          </a:xfrm>
          <a:prstGeom prst="rect">
            <a:avLst/>
          </a:prstGeom>
          <a:noFill/>
        </p:spPr>
        <p:txBody>
          <a:bodyPr wrap="none" rtlCol="0">
            <a:spAutoFit/>
          </a:bodyPr>
          <a:lstStyle/>
          <a:p>
            <a:r>
              <a:rPr lang="en-US" dirty="0" smtClean="0"/>
              <a:t>Tip #1: Go to prod early and often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689101"/>
            <a:ext cx="1685317" cy="2057400"/>
          </a:xfrm>
          <a:prstGeom prst="rect">
            <a:avLst/>
          </a:prstGeom>
        </p:spPr>
      </p:pic>
    </p:spTree>
    <p:extLst>
      <p:ext uri="{BB962C8B-B14F-4D97-AF65-F5344CB8AC3E}">
        <p14:creationId xmlns:p14="http://schemas.microsoft.com/office/powerpoint/2010/main" val="610810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015" y="2023488"/>
            <a:ext cx="1962150" cy="1376204"/>
          </a:xfrm>
          <a:prstGeom prst="rect">
            <a:avLst/>
          </a:prstGeom>
        </p:spPr>
      </p:pic>
      <p:sp>
        <p:nvSpPr>
          <p:cNvPr id="2" name="TextBox 1"/>
          <p:cNvSpPr txBox="1"/>
          <p:nvPr/>
        </p:nvSpPr>
        <p:spPr>
          <a:xfrm>
            <a:off x="2854296" y="329371"/>
            <a:ext cx="3625801" cy="369332"/>
          </a:xfrm>
          <a:prstGeom prst="rect">
            <a:avLst/>
          </a:prstGeom>
          <a:noFill/>
        </p:spPr>
        <p:txBody>
          <a:bodyPr wrap="none" rtlCol="0">
            <a:spAutoFit/>
          </a:bodyPr>
          <a:lstStyle/>
          <a:p>
            <a:r>
              <a:rPr lang="en-US" dirty="0" smtClean="0"/>
              <a:t>Tip #1: Go to prod early and often</a:t>
            </a:r>
            <a:endParaRPr lang="en-US" dirty="0"/>
          </a:p>
        </p:txBody>
      </p:sp>
      <p:sp>
        <p:nvSpPr>
          <p:cNvPr id="7" name="TextBox 6"/>
          <p:cNvSpPr txBox="1"/>
          <p:nvPr/>
        </p:nvSpPr>
        <p:spPr>
          <a:xfrm>
            <a:off x="1019489" y="1324695"/>
            <a:ext cx="1725152" cy="523220"/>
          </a:xfrm>
          <a:prstGeom prst="rect">
            <a:avLst/>
          </a:prstGeom>
          <a:noFill/>
        </p:spPr>
        <p:txBody>
          <a:bodyPr wrap="none" rtlCol="0">
            <a:spAutoFit/>
          </a:bodyPr>
          <a:lstStyle/>
          <a:p>
            <a:r>
              <a:rPr lang="en-US" sz="1400" b="1" dirty="0"/>
              <a:t>Quicker </a:t>
            </a:r>
            <a:r>
              <a:rPr lang="en-US" sz="1400" b="1" dirty="0" smtClean="0"/>
              <a:t>feedback</a:t>
            </a:r>
            <a:endParaRPr lang="en-US" sz="1400" b="1" dirty="0"/>
          </a:p>
          <a:p>
            <a:endParaRPr lang="en-US" sz="1400" b="1" dirty="0"/>
          </a:p>
        </p:txBody>
      </p:sp>
      <p:sp>
        <p:nvSpPr>
          <p:cNvPr id="4" name="Rectangle 3"/>
          <p:cNvSpPr/>
          <p:nvPr/>
        </p:nvSpPr>
        <p:spPr>
          <a:xfrm>
            <a:off x="6068092" y="2415940"/>
            <a:ext cx="2848857" cy="307777"/>
          </a:xfrm>
          <a:prstGeom prst="rect">
            <a:avLst/>
          </a:prstGeom>
        </p:spPr>
        <p:txBody>
          <a:bodyPr wrap="none">
            <a:spAutoFit/>
          </a:bodyPr>
          <a:lstStyle/>
          <a:p>
            <a:r>
              <a:rPr lang="en-US" sz="1400" b="1"/>
              <a:t>Increased release predictability</a:t>
            </a:r>
          </a:p>
        </p:txBody>
      </p:sp>
      <p:sp>
        <p:nvSpPr>
          <p:cNvPr id="5" name="Rectangle 4"/>
          <p:cNvSpPr/>
          <p:nvPr/>
        </p:nvSpPr>
        <p:spPr>
          <a:xfrm>
            <a:off x="5535314" y="1409365"/>
            <a:ext cx="1377300" cy="307777"/>
          </a:xfrm>
          <a:prstGeom prst="rect">
            <a:avLst/>
          </a:prstGeom>
        </p:spPr>
        <p:txBody>
          <a:bodyPr wrap="none">
            <a:spAutoFit/>
          </a:bodyPr>
          <a:lstStyle/>
          <a:p>
            <a:r>
              <a:rPr lang="en-US" sz="1400" b="1"/>
              <a:t>Higher quality</a:t>
            </a:r>
          </a:p>
        </p:txBody>
      </p:sp>
      <p:sp>
        <p:nvSpPr>
          <p:cNvPr id="8" name="Rectangle 7"/>
          <p:cNvSpPr/>
          <p:nvPr/>
        </p:nvSpPr>
        <p:spPr>
          <a:xfrm>
            <a:off x="450433" y="2414556"/>
            <a:ext cx="1755609" cy="307777"/>
          </a:xfrm>
          <a:prstGeom prst="rect">
            <a:avLst/>
          </a:prstGeom>
        </p:spPr>
        <p:txBody>
          <a:bodyPr wrap="none">
            <a:spAutoFit/>
          </a:bodyPr>
          <a:lstStyle/>
          <a:p>
            <a:r>
              <a:rPr lang="en-US" sz="1400" b="1" smtClean="0"/>
              <a:t>Simplifies deploys</a:t>
            </a:r>
            <a:endParaRPr lang="en-US" sz="1400" b="1" dirty="0"/>
          </a:p>
        </p:txBody>
      </p:sp>
      <p:sp>
        <p:nvSpPr>
          <p:cNvPr id="9" name="Rectangle 8"/>
          <p:cNvSpPr/>
          <p:nvPr/>
        </p:nvSpPr>
        <p:spPr>
          <a:xfrm>
            <a:off x="5116214" y="3660646"/>
            <a:ext cx="3467100" cy="738664"/>
          </a:xfrm>
          <a:prstGeom prst="rect">
            <a:avLst/>
          </a:prstGeom>
        </p:spPr>
        <p:txBody>
          <a:bodyPr wrap="square">
            <a:spAutoFit/>
          </a:bodyPr>
          <a:lstStyle/>
          <a:p>
            <a:pPr algn="ctr"/>
            <a:r>
              <a:rPr lang="en-US" sz="1400" b="1"/>
              <a:t>Don’t have to remember that configuration setting you added two months ago</a:t>
            </a:r>
          </a:p>
        </p:txBody>
      </p:sp>
      <p:sp>
        <p:nvSpPr>
          <p:cNvPr id="10" name="Rectangle 9"/>
          <p:cNvSpPr/>
          <p:nvPr/>
        </p:nvSpPr>
        <p:spPr>
          <a:xfrm>
            <a:off x="679253" y="4023425"/>
            <a:ext cx="2663762" cy="523220"/>
          </a:xfrm>
          <a:prstGeom prst="rect">
            <a:avLst/>
          </a:prstGeom>
        </p:spPr>
        <p:txBody>
          <a:bodyPr wrap="square">
            <a:spAutoFit/>
          </a:bodyPr>
          <a:lstStyle/>
          <a:p>
            <a:pPr algn="ctr"/>
            <a:r>
              <a:rPr lang="en-US" sz="1400" b="1" dirty="0"/>
              <a:t>You get good at releasing when you do it </a:t>
            </a:r>
            <a:r>
              <a:rPr lang="en-US" sz="1400" b="1" dirty="0" smtClean="0"/>
              <a:t>everyday</a:t>
            </a:r>
            <a:endParaRPr lang="en-US" sz="1400" b="1" dirty="0"/>
          </a:p>
        </p:txBody>
      </p:sp>
      <p:cxnSp>
        <p:nvCxnSpPr>
          <p:cNvPr id="12" name="Straight Arrow Connector 11"/>
          <p:cNvCxnSpPr/>
          <p:nvPr/>
        </p:nvCxnSpPr>
        <p:spPr>
          <a:xfrm flipH="1">
            <a:off x="5181600" y="1847915"/>
            <a:ext cx="508000" cy="38728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470265" y="2568444"/>
            <a:ext cx="486035"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4927601" y="3302001"/>
            <a:ext cx="507999" cy="352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744641" y="3413363"/>
            <a:ext cx="598374" cy="3966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324100" y="2568444"/>
            <a:ext cx="53019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854296" y="1717142"/>
            <a:ext cx="488719" cy="32001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879096" y="2510054"/>
            <a:ext cx="889987" cy="307777"/>
          </a:xfrm>
          <a:prstGeom prst="rect">
            <a:avLst/>
          </a:prstGeom>
          <a:noFill/>
        </p:spPr>
        <p:txBody>
          <a:bodyPr wrap="none" rtlCol="0">
            <a:spAutoFit/>
          </a:bodyPr>
          <a:lstStyle/>
          <a:p>
            <a:r>
              <a:rPr lang="en-US" sz="1400" b="1" dirty="0" smtClean="0"/>
              <a:t>Benefits</a:t>
            </a:r>
            <a:endParaRPr lang="en-US" sz="1400" b="1" dirty="0"/>
          </a:p>
        </p:txBody>
      </p:sp>
    </p:spTree>
    <p:extLst>
      <p:ext uri="{BB962C8B-B14F-4D97-AF65-F5344CB8AC3E}">
        <p14:creationId xmlns:p14="http://schemas.microsoft.com/office/powerpoint/2010/main" val="8610300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600" y="2272471"/>
            <a:ext cx="8420100" cy="369332"/>
          </a:xfrm>
          <a:prstGeom prst="rect">
            <a:avLst/>
          </a:prstGeom>
          <a:noFill/>
        </p:spPr>
        <p:txBody>
          <a:bodyPr wrap="square" rtlCol="0">
            <a:spAutoFit/>
          </a:bodyPr>
          <a:lstStyle/>
          <a:p>
            <a:pPr algn="ctr"/>
            <a:r>
              <a:rPr lang="en-US" dirty="0" smtClean="0"/>
              <a:t>Tip #2: Split big features into thin slices</a:t>
            </a:r>
            <a:endParaRPr lang="en-US" dirty="0"/>
          </a:p>
        </p:txBody>
      </p:sp>
      <p:sp>
        <p:nvSpPr>
          <p:cNvPr id="4" name="TextBox 3"/>
          <p:cNvSpPr txBox="1"/>
          <p:nvPr/>
        </p:nvSpPr>
        <p:spPr>
          <a:xfrm>
            <a:off x="1460500" y="278571"/>
            <a:ext cx="6286499" cy="369332"/>
          </a:xfrm>
          <a:prstGeom prst="rect">
            <a:avLst/>
          </a:prstGeom>
          <a:noFill/>
        </p:spPr>
        <p:txBody>
          <a:bodyPr wrap="square" rtlCol="0">
            <a:spAutoFit/>
          </a:bodyPr>
          <a:lstStyle/>
          <a:p>
            <a:pPr algn="ctr"/>
            <a:r>
              <a:rPr lang="en-US" dirty="0" smtClean="0"/>
              <a:t>Part I: Continuous Delivery and DevOps Tips</a:t>
            </a:r>
            <a:endParaRPr lang="en-US" dirty="0"/>
          </a:p>
        </p:txBody>
      </p:sp>
    </p:spTree>
    <p:extLst>
      <p:ext uri="{BB962C8B-B14F-4D97-AF65-F5344CB8AC3E}">
        <p14:creationId xmlns:p14="http://schemas.microsoft.com/office/powerpoint/2010/main" val="1533113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48133"/>
            <a:ext cx="9144000" cy="369332"/>
          </a:xfrm>
          <a:prstGeom prst="rect">
            <a:avLst/>
          </a:prstGeom>
          <a:noFill/>
        </p:spPr>
        <p:txBody>
          <a:bodyPr wrap="square" rtlCol="0">
            <a:spAutoFit/>
          </a:bodyPr>
          <a:lstStyle/>
          <a:p>
            <a:pPr algn="ctr"/>
            <a:r>
              <a:rPr lang="en-US" dirty="0"/>
              <a:t>Tip </a:t>
            </a:r>
            <a:r>
              <a:rPr lang="en-US" dirty="0" smtClean="0"/>
              <a:t>#2: </a:t>
            </a:r>
            <a:r>
              <a:rPr lang="en-US" dirty="0"/>
              <a:t>Split big features into thin slices</a:t>
            </a:r>
          </a:p>
        </p:txBody>
      </p:sp>
      <p:sp>
        <p:nvSpPr>
          <p:cNvPr id="3" name="TextBox 2"/>
          <p:cNvSpPr txBox="1"/>
          <p:nvPr/>
        </p:nvSpPr>
        <p:spPr>
          <a:xfrm>
            <a:off x="354252" y="1751887"/>
            <a:ext cx="3273038" cy="3385542"/>
          </a:xfrm>
          <a:prstGeom prst="rect">
            <a:avLst/>
          </a:prstGeom>
          <a:noFill/>
        </p:spPr>
        <p:txBody>
          <a:bodyPr wrap="square" rtlCol="0">
            <a:spAutoFit/>
          </a:bodyPr>
          <a:lstStyle/>
          <a:p>
            <a:r>
              <a:rPr lang="en-US" sz="1400" b="1" dirty="0" smtClean="0"/>
              <a:t>Phase 1 of Scalable Nodes</a:t>
            </a:r>
          </a:p>
          <a:p>
            <a:endParaRPr lang="en-US" sz="1400" b="1" dirty="0"/>
          </a:p>
          <a:p>
            <a:r>
              <a:rPr lang="en-US" sz="1400" dirty="0" smtClean="0"/>
              <a:t>Strategy:</a:t>
            </a:r>
          </a:p>
          <a:p>
            <a:pPr marL="285750" indent="-285750">
              <a:buFont typeface="Arial" charset="0"/>
              <a:buChar char="•"/>
            </a:pPr>
            <a:r>
              <a:rPr lang="en-US" sz="1400" dirty="0" smtClean="0"/>
              <a:t>Iteratively deliver slices of functionality</a:t>
            </a:r>
            <a:endParaRPr lang="en-US" sz="1400" dirty="0"/>
          </a:p>
          <a:p>
            <a:pPr marL="285750" indent="-285750">
              <a:buFont typeface="Arial" charset="0"/>
              <a:buChar char="•"/>
            </a:pPr>
            <a:r>
              <a:rPr lang="en-US" sz="1400" dirty="0" smtClean="0"/>
              <a:t>Tackle risks early</a:t>
            </a:r>
            <a:endParaRPr lang="en-US" sz="1400" dirty="0"/>
          </a:p>
          <a:p>
            <a:pPr marL="285750" indent="-285750">
              <a:buFont typeface="Arial" charset="0"/>
              <a:buChar char="•"/>
            </a:pPr>
            <a:r>
              <a:rPr lang="en-US" sz="1400" dirty="0" smtClean="0"/>
              <a:t>Go to prod quickly, find problems quickly</a:t>
            </a:r>
            <a:br>
              <a:rPr lang="en-US" sz="1400" dirty="0" smtClean="0"/>
            </a:br>
            <a:endParaRPr lang="en-US" sz="1400" dirty="0"/>
          </a:p>
          <a:p>
            <a:r>
              <a:rPr lang="is-IS" sz="1400" b="1" dirty="0" smtClean="0"/>
              <a:t>…start with demo apps</a:t>
            </a:r>
            <a:endParaRPr lang="en-US" sz="1400" b="1" dirty="0" smtClean="0"/>
          </a:p>
          <a:p>
            <a:endParaRPr lang="en-US" sz="1400" dirty="0"/>
          </a:p>
          <a:p>
            <a:pPr lvl="0"/>
            <a:endParaRPr lang="en-US" sz="1400" dirty="0"/>
          </a:p>
          <a:p>
            <a:endParaRPr lang="en-US" sz="1400" dirty="0" smtClean="0"/>
          </a:p>
          <a:p>
            <a:endParaRPr lang="en-US" sz="1400" dirty="0"/>
          </a:p>
          <a:p>
            <a:endParaRPr lang="en-US" dirty="0"/>
          </a:p>
        </p:txBody>
      </p:sp>
      <p:pic>
        <p:nvPicPr>
          <p:cNvPr id="5" name="Picture 4"/>
          <p:cNvPicPr>
            <a:picLocks noChangeAspect="1"/>
          </p:cNvPicPr>
          <p:nvPr/>
        </p:nvPicPr>
        <p:blipFill>
          <a:blip r:embed="rId2"/>
          <a:stretch>
            <a:fillRect/>
          </a:stretch>
        </p:blipFill>
        <p:spPr>
          <a:xfrm>
            <a:off x="4562148" y="1543322"/>
            <a:ext cx="3352046" cy="129145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148" y="3496888"/>
            <a:ext cx="3352046" cy="991586"/>
          </a:xfrm>
          <a:prstGeom prst="rect">
            <a:avLst/>
          </a:prstGeom>
        </p:spPr>
      </p:pic>
      <p:sp>
        <p:nvSpPr>
          <p:cNvPr id="7" name="Rounded Rectangle 6"/>
          <p:cNvSpPr/>
          <p:nvPr/>
        </p:nvSpPr>
        <p:spPr>
          <a:xfrm>
            <a:off x="4470400" y="3496889"/>
            <a:ext cx="914400" cy="99158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317642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015" y="2023488"/>
            <a:ext cx="1962150" cy="1376204"/>
          </a:xfrm>
          <a:prstGeom prst="rect">
            <a:avLst/>
          </a:prstGeom>
        </p:spPr>
      </p:pic>
      <p:sp>
        <p:nvSpPr>
          <p:cNvPr id="7" name="TextBox 6"/>
          <p:cNvSpPr txBox="1"/>
          <p:nvPr/>
        </p:nvSpPr>
        <p:spPr>
          <a:xfrm>
            <a:off x="1019489" y="1324695"/>
            <a:ext cx="1725152" cy="523220"/>
          </a:xfrm>
          <a:prstGeom prst="rect">
            <a:avLst/>
          </a:prstGeom>
          <a:noFill/>
        </p:spPr>
        <p:txBody>
          <a:bodyPr wrap="none" rtlCol="0">
            <a:spAutoFit/>
          </a:bodyPr>
          <a:lstStyle/>
          <a:p>
            <a:r>
              <a:rPr lang="en-US" sz="1400" b="1" dirty="0"/>
              <a:t>Quicker </a:t>
            </a:r>
            <a:r>
              <a:rPr lang="en-US" sz="1400" b="1" dirty="0" smtClean="0"/>
              <a:t>feedback</a:t>
            </a:r>
            <a:endParaRPr lang="en-US" sz="1400" b="1" dirty="0"/>
          </a:p>
          <a:p>
            <a:endParaRPr lang="en-US" sz="1400" b="1" dirty="0"/>
          </a:p>
        </p:txBody>
      </p:sp>
      <p:sp>
        <p:nvSpPr>
          <p:cNvPr id="5" name="Rectangle 4"/>
          <p:cNvSpPr/>
          <p:nvPr/>
        </p:nvSpPr>
        <p:spPr>
          <a:xfrm>
            <a:off x="5535314" y="1409365"/>
            <a:ext cx="1663789" cy="307777"/>
          </a:xfrm>
          <a:prstGeom prst="rect">
            <a:avLst/>
          </a:prstGeom>
        </p:spPr>
        <p:txBody>
          <a:bodyPr wrap="none">
            <a:spAutoFit/>
          </a:bodyPr>
          <a:lstStyle/>
          <a:p>
            <a:r>
              <a:rPr lang="en-US" sz="1400" b="1" dirty="0" smtClean="0"/>
              <a:t>Tackle risks early</a:t>
            </a:r>
            <a:endParaRPr lang="en-US" sz="1400" b="1" dirty="0"/>
          </a:p>
        </p:txBody>
      </p:sp>
      <p:sp>
        <p:nvSpPr>
          <p:cNvPr id="10" name="Rectangle 9"/>
          <p:cNvSpPr/>
          <p:nvPr/>
        </p:nvSpPr>
        <p:spPr>
          <a:xfrm>
            <a:off x="679253" y="4023425"/>
            <a:ext cx="2663762" cy="523220"/>
          </a:xfrm>
          <a:prstGeom prst="rect">
            <a:avLst/>
          </a:prstGeom>
        </p:spPr>
        <p:txBody>
          <a:bodyPr wrap="square">
            <a:spAutoFit/>
          </a:bodyPr>
          <a:lstStyle/>
          <a:p>
            <a:pPr algn="ctr"/>
            <a:r>
              <a:rPr lang="en-US" sz="1400" b="1" dirty="0" smtClean="0"/>
              <a:t>Start building up production expertise sooner</a:t>
            </a:r>
            <a:endParaRPr lang="en-US" sz="1400" b="1" dirty="0"/>
          </a:p>
        </p:txBody>
      </p:sp>
      <p:cxnSp>
        <p:nvCxnSpPr>
          <p:cNvPr id="12" name="Straight Arrow Connector 11"/>
          <p:cNvCxnSpPr/>
          <p:nvPr/>
        </p:nvCxnSpPr>
        <p:spPr>
          <a:xfrm flipH="1">
            <a:off x="5181600" y="1847915"/>
            <a:ext cx="508000" cy="38728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4927601" y="3302001"/>
            <a:ext cx="507999" cy="352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744641" y="3413363"/>
            <a:ext cx="598374" cy="3966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854296" y="1717142"/>
            <a:ext cx="488719" cy="32001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0" y="448133"/>
            <a:ext cx="9144000" cy="369332"/>
          </a:xfrm>
          <a:prstGeom prst="rect">
            <a:avLst/>
          </a:prstGeom>
          <a:noFill/>
        </p:spPr>
        <p:txBody>
          <a:bodyPr wrap="square" rtlCol="0">
            <a:spAutoFit/>
          </a:bodyPr>
          <a:lstStyle/>
          <a:p>
            <a:pPr algn="ctr"/>
            <a:r>
              <a:rPr lang="en-US" dirty="0"/>
              <a:t>Tip </a:t>
            </a:r>
            <a:r>
              <a:rPr lang="en-US" dirty="0" smtClean="0"/>
              <a:t>#2: </a:t>
            </a:r>
            <a:r>
              <a:rPr lang="en-US" dirty="0"/>
              <a:t>Split big features into thin slices</a:t>
            </a:r>
          </a:p>
        </p:txBody>
      </p:sp>
      <p:sp>
        <p:nvSpPr>
          <p:cNvPr id="19" name="Rectangle 18"/>
          <p:cNvSpPr/>
          <p:nvPr/>
        </p:nvSpPr>
        <p:spPr>
          <a:xfrm>
            <a:off x="5077431" y="3736951"/>
            <a:ext cx="2579553" cy="523220"/>
          </a:xfrm>
          <a:prstGeom prst="rect">
            <a:avLst/>
          </a:prstGeom>
        </p:spPr>
        <p:txBody>
          <a:bodyPr wrap="none">
            <a:spAutoFit/>
          </a:bodyPr>
          <a:lstStyle/>
          <a:p>
            <a:pPr algn="ctr"/>
            <a:r>
              <a:rPr lang="en-US" sz="1400" b="1" dirty="0" smtClean="0"/>
              <a:t>Production hardened</a:t>
            </a:r>
          </a:p>
          <a:p>
            <a:pPr algn="ctr"/>
            <a:r>
              <a:rPr lang="en-US" sz="1400" b="1" dirty="0" smtClean="0"/>
              <a:t>components prior to go-live</a:t>
            </a:r>
            <a:endParaRPr lang="en-US" sz="1400" b="1" dirty="0"/>
          </a:p>
        </p:txBody>
      </p:sp>
      <p:sp>
        <p:nvSpPr>
          <p:cNvPr id="14" name="TextBox 13"/>
          <p:cNvSpPr txBox="1"/>
          <p:nvPr/>
        </p:nvSpPr>
        <p:spPr>
          <a:xfrm>
            <a:off x="3879096" y="2510054"/>
            <a:ext cx="889987" cy="307777"/>
          </a:xfrm>
          <a:prstGeom prst="rect">
            <a:avLst/>
          </a:prstGeom>
          <a:noFill/>
        </p:spPr>
        <p:txBody>
          <a:bodyPr wrap="none" rtlCol="0">
            <a:spAutoFit/>
          </a:bodyPr>
          <a:lstStyle/>
          <a:p>
            <a:r>
              <a:rPr lang="en-US" sz="1400" b="1" dirty="0" smtClean="0"/>
              <a:t>Benefits</a:t>
            </a:r>
            <a:endParaRPr lang="en-US" sz="1400" b="1" dirty="0"/>
          </a:p>
        </p:txBody>
      </p:sp>
    </p:spTree>
    <p:extLst>
      <p:ext uri="{BB962C8B-B14F-4D97-AF65-F5344CB8AC3E}">
        <p14:creationId xmlns:p14="http://schemas.microsoft.com/office/powerpoint/2010/main" val="19651359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6896" y="2272471"/>
            <a:ext cx="2715295" cy="369332"/>
          </a:xfrm>
          <a:prstGeom prst="rect">
            <a:avLst/>
          </a:prstGeom>
          <a:noFill/>
        </p:spPr>
        <p:txBody>
          <a:bodyPr wrap="none" rtlCol="0">
            <a:spAutoFit/>
          </a:bodyPr>
          <a:lstStyle/>
          <a:p>
            <a:r>
              <a:rPr lang="en-US" dirty="0" smtClean="0"/>
              <a:t>Tip #3: Build a safety net</a:t>
            </a:r>
            <a:endParaRPr lang="en-US" dirty="0"/>
          </a:p>
        </p:txBody>
      </p:sp>
      <p:sp>
        <p:nvSpPr>
          <p:cNvPr id="3" name="TextBox 2"/>
          <p:cNvSpPr txBox="1"/>
          <p:nvPr/>
        </p:nvSpPr>
        <p:spPr>
          <a:xfrm>
            <a:off x="1460500" y="278571"/>
            <a:ext cx="6286499" cy="369332"/>
          </a:xfrm>
          <a:prstGeom prst="rect">
            <a:avLst/>
          </a:prstGeom>
          <a:noFill/>
        </p:spPr>
        <p:txBody>
          <a:bodyPr wrap="square" rtlCol="0">
            <a:spAutoFit/>
          </a:bodyPr>
          <a:lstStyle/>
          <a:p>
            <a:pPr algn="ctr"/>
            <a:r>
              <a:rPr lang="en-US" dirty="0" smtClean="0"/>
              <a:t>Part I: Continuous Delivery and DevOps Tips</a:t>
            </a:r>
            <a:endParaRPr lang="en-US" dirty="0"/>
          </a:p>
        </p:txBody>
      </p:sp>
    </p:spTree>
    <p:extLst>
      <p:ext uri="{BB962C8B-B14F-4D97-AF65-F5344CB8AC3E}">
        <p14:creationId xmlns:p14="http://schemas.microsoft.com/office/powerpoint/2010/main" val="866324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385" y="1756291"/>
            <a:ext cx="2411238" cy="523220"/>
          </a:xfrm>
          <a:prstGeom prst="rect">
            <a:avLst/>
          </a:prstGeom>
          <a:noFill/>
        </p:spPr>
        <p:txBody>
          <a:bodyPr wrap="none" rtlCol="0">
            <a:spAutoFit/>
          </a:bodyPr>
          <a:lstStyle/>
          <a:p>
            <a:r>
              <a:rPr lang="en-US" sz="1400" b="1" dirty="0" smtClean="0"/>
              <a:t>First Production Phase of </a:t>
            </a:r>
            <a:br>
              <a:rPr lang="en-US" sz="1400" b="1" dirty="0" smtClean="0"/>
            </a:br>
            <a:r>
              <a:rPr lang="en-US" sz="1400" b="1" dirty="0" smtClean="0"/>
              <a:t>Scalable Nodes</a:t>
            </a:r>
            <a:endParaRPr lang="en-US" sz="1400" b="1" dirty="0"/>
          </a:p>
        </p:txBody>
      </p:sp>
      <p:sp>
        <p:nvSpPr>
          <p:cNvPr id="3" name="TextBox 2"/>
          <p:cNvSpPr txBox="1"/>
          <p:nvPr/>
        </p:nvSpPr>
        <p:spPr>
          <a:xfrm>
            <a:off x="763385" y="2369088"/>
            <a:ext cx="2504939" cy="1415772"/>
          </a:xfrm>
          <a:prstGeom prst="rect">
            <a:avLst/>
          </a:prstGeom>
          <a:noFill/>
        </p:spPr>
        <p:txBody>
          <a:bodyPr wrap="square" rtlCol="0">
            <a:spAutoFit/>
          </a:bodyPr>
          <a:lstStyle/>
          <a:p>
            <a:r>
              <a:rPr lang="en-US" sz="1400" dirty="0" smtClean="0"/>
              <a:t>Before we released the first production phase of the Scalable Nodes project we went through </a:t>
            </a:r>
            <a:r>
              <a:rPr lang="en-US" sz="1400" b="1" dirty="0" smtClean="0"/>
              <a:t>a production hardening phase that lasted a few months</a:t>
            </a:r>
            <a:r>
              <a:rPr lang="en-US" sz="1400" dirty="0" smtClean="0"/>
              <a:t>.</a:t>
            </a:r>
            <a:r>
              <a:rPr lang="en-US" sz="1400" dirty="0"/>
              <a:t> </a:t>
            </a:r>
            <a:r>
              <a:rPr lang="en-US" sz="1600" dirty="0"/>
              <a:t> </a:t>
            </a:r>
          </a:p>
        </p:txBody>
      </p:sp>
      <p:sp>
        <p:nvSpPr>
          <p:cNvPr id="5" name="TextBox 4"/>
          <p:cNvSpPr txBox="1"/>
          <p:nvPr/>
        </p:nvSpPr>
        <p:spPr>
          <a:xfrm>
            <a:off x="3245430" y="329371"/>
            <a:ext cx="2715295" cy="369332"/>
          </a:xfrm>
          <a:prstGeom prst="rect">
            <a:avLst/>
          </a:prstGeom>
          <a:noFill/>
        </p:spPr>
        <p:txBody>
          <a:bodyPr wrap="none" rtlCol="0">
            <a:spAutoFit/>
          </a:bodyPr>
          <a:lstStyle/>
          <a:p>
            <a:pPr algn="ctr"/>
            <a:r>
              <a:rPr lang="en-US" dirty="0" smtClean="0"/>
              <a:t>Tip #3: Build a safety net</a:t>
            </a:r>
            <a:endParaRPr lang="en-US" dirty="0"/>
          </a:p>
        </p:txBody>
      </p:sp>
      <p:pic>
        <p:nvPicPr>
          <p:cNvPr id="6" name="Picture 5"/>
          <p:cNvPicPr>
            <a:picLocks noChangeAspect="1"/>
          </p:cNvPicPr>
          <p:nvPr/>
        </p:nvPicPr>
        <p:blipFill>
          <a:blip r:embed="rId2"/>
          <a:stretch>
            <a:fillRect/>
          </a:stretch>
        </p:blipFill>
        <p:spPr>
          <a:xfrm>
            <a:off x="3702744" y="1756290"/>
            <a:ext cx="4803099" cy="1850509"/>
          </a:xfrm>
          <a:prstGeom prst="rect">
            <a:avLst/>
          </a:prstGeom>
        </p:spPr>
      </p:pic>
    </p:spTree>
    <p:extLst>
      <p:ext uri="{BB962C8B-B14F-4D97-AF65-F5344CB8AC3E}">
        <p14:creationId xmlns:p14="http://schemas.microsoft.com/office/powerpoint/2010/main" val="953189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67237" y="1179320"/>
            <a:ext cx="8209525" cy="3725967"/>
          </a:xfrm>
          <a:prstGeom prst="rect">
            <a:avLst/>
          </a:prstGeom>
        </p:spPr>
      </p:pic>
      <p:sp>
        <p:nvSpPr>
          <p:cNvPr id="5" name="TextBox 4"/>
          <p:cNvSpPr txBox="1"/>
          <p:nvPr/>
        </p:nvSpPr>
        <p:spPr>
          <a:xfrm>
            <a:off x="0" y="329371"/>
            <a:ext cx="9144000" cy="369332"/>
          </a:xfrm>
          <a:prstGeom prst="rect">
            <a:avLst/>
          </a:prstGeom>
          <a:noFill/>
        </p:spPr>
        <p:txBody>
          <a:bodyPr wrap="square" rtlCol="0">
            <a:spAutoFit/>
          </a:bodyPr>
          <a:lstStyle/>
          <a:p>
            <a:pPr algn="ctr"/>
            <a:r>
              <a:rPr lang="en-US" dirty="0" smtClean="0"/>
              <a:t>Tip #3: Build a safety net</a:t>
            </a:r>
            <a:endParaRPr lang="en-US" dirty="0"/>
          </a:p>
        </p:txBody>
      </p:sp>
      <p:sp>
        <p:nvSpPr>
          <p:cNvPr id="4" name="TextBox 3"/>
          <p:cNvSpPr txBox="1"/>
          <p:nvPr/>
        </p:nvSpPr>
        <p:spPr>
          <a:xfrm>
            <a:off x="6443245" y="4274201"/>
            <a:ext cx="2081019" cy="307777"/>
          </a:xfrm>
          <a:prstGeom prst="rect">
            <a:avLst/>
          </a:prstGeom>
          <a:noFill/>
        </p:spPr>
        <p:txBody>
          <a:bodyPr wrap="none" rtlCol="0">
            <a:spAutoFit/>
          </a:bodyPr>
          <a:lstStyle/>
          <a:p>
            <a:r>
              <a:rPr lang="en-US" sz="1400" b="1" dirty="0" smtClean="0"/>
              <a:t>Development Timeline</a:t>
            </a:r>
            <a:endParaRPr lang="en-US" sz="1400" b="1" dirty="0"/>
          </a:p>
        </p:txBody>
      </p:sp>
    </p:spTree>
    <p:extLst>
      <p:ext uri="{BB962C8B-B14F-4D97-AF65-F5344CB8AC3E}">
        <p14:creationId xmlns:p14="http://schemas.microsoft.com/office/powerpoint/2010/main" val="11133890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37791"/>
            <a:ext cx="9144000" cy="646331"/>
          </a:xfrm>
          <a:prstGeom prst="rect">
            <a:avLst/>
          </a:prstGeom>
          <a:noFill/>
        </p:spPr>
        <p:txBody>
          <a:bodyPr wrap="square" rtlCol="0">
            <a:spAutoFit/>
          </a:bodyPr>
          <a:lstStyle/>
          <a:p>
            <a:pPr algn="ctr"/>
            <a:r>
              <a:rPr lang="en-US" dirty="0" smtClean="0"/>
              <a:t>Agile, Continuous Delivery and DevOps at Qlik</a:t>
            </a:r>
          </a:p>
          <a:p>
            <a:pPr algn="ctr"/>
            <a:r>
              <a:rPr lang="en-US" dirty="0" smtClean="0"/>
              <a:t>Tips for your SaaS Cloud Journey</a:t>
            </a:r>
            <a:endParaRPr lang="en-US" dirty="0"/>
          </a:p>
        </p:txBody>
      </p:sp>
      <p:sp>
        <p:nvSpPr>
          <p:cNvPr id="11" name="TextBox 10"/>
          <p:cNvSpPr txBox="1"/>
          <p:nvPr/>
        </p:nvSpPr>
        <p:spPr>
          <a:xfrm>
            <a:off x="1814496" y="1800889"/>
            <a:ext cx="5515007" cy="2246769"/>
          </a:xfrm>
          <a:prstGeom prst="rect">
            <a:avLst/>
          </a:prstGeom>
          <a:noFill/>
        </p:spPr>
        <p:txBody>
          <a:bodyPr wrap="square" rtlCol="0">
            <a:spAutoFit/>
          </a:bodyPr>
          <a:lstStyle/>
          <a:p>
            <a:r>
              <a:rPr lang="en-US" sz="1400" b="1" dirty="0" smtClean="0"/>
              <a:t>Part I: Continuous Delivery and DevOps Tips</a:t>
            </a:r>
          </a:p>
          <a:p>
            <a:pPr marL="342900" indent="-342900">
              <a:buFont typeface="+mj-lt"/>
              <a:buAutoNum type="arabicPeriod"/>
            </a:pPr>
            <a:r>
              <a:rPr lang="en-US" sz="1400" dirty="0" smtClean="0"/>
              <a:t>Go to prod early and often.</a:t>
            </a:r>
          </a:p>
          <a:p>
            <a:pPr marL="342900" indent="-342900">
              <a:buFont typeface="+mj-lt"/>
              <a:buAutoNum type="arabicPeriod"/>
            </a:pPr>
            <a:r>
              <a:rPr lang="en-US" sz="1400" dirty="0"/>
              <a:t>Split big features into thin slices.</a:t>
            </a:r>
          </a:p>
          <a:p>
            <a:pPr marL="342900" indent="-342900">
              <a:buFont typeface="+mj-lt"/>
              <a:buAutoNum type="arabicPeriod"/>
            </a:pPr>
            <a:r>
              <a:rPr lang="en-US" sz="1400" dirty="0" smtClean="0"/>
              <a:t>Build </a:t>
            </a:r>
            <a:r>
              <a:rPr lang="en-US" sz="1400" dirty="0"/>
              <a:t>a safety net.</a:t>
            </a:r>
          </a:p>
          <a:p>
            <a:pPr marL="342900" indent="-342900">
              <a:buFont typeface="+mj-lt"/>
              <a:buAutoNum type="arabicPeriod"/>
            </a:pPr>
            <a:r>
              <a:rPr lang="en-US" sz="1400" dirty="0" smtClean="0"/>
              <a:t>Release features as a series of experiments.</a:t>
            </a:r>
          </a:p>
          <a:p>
            <a:pPr marL="342900" indent="-342900">
              <a:buFont typeface="+mj-lt"/>
              <a:buAutoNum type="arabicPeriod"/>
            </a:pPr>
            <a:r>
              <a:rPr lang="en-US" sz="1400" dirty="0"/>
              <a:t>Own your service </a:t>
            </a:r>
            <a:r>
              <a:rPr lang="en-US" sz="1400" dirty="0" smtClean="0"/>
              <a:t>in prod.</a:t>
            </a:r>
            <a:endParaRPr lang="en-US" sz="1400" dirty="0"/>
          </a:p>
          <a:p>
            <a:pPr marL="342900" indent="-342900">
              <a:buFont typeface="+mj-lt"/>
              <a:buAutoNum type="arabicPeriod"/>
            </a:pPr>
            <a:endParaRPr lang="en-US" sz="1400" dirty="0"/>
          </a:p>
          <a:p>
            <a:r>
              <a:rPr lang="en-US" sz="1400" b="1" dirty="0" smtClean="0"/>
              <a:t>Part II: Agile Development on the Scalable Nodes Team</a:t>
            </a:r>
          </a:p>
          <a:p>
            <a:endParaRPr lang="en-US" sz="1400" dirty="0"/>
          </a:p>
          <a:p>
            <a:r>
              <a:rPr lang="en-US" sz="1400" b="1" dirty="0" smtClean="0"/>
              <a:t>Part III: Reflections on our SaaS cloud journey so far</a:t>
            </a:r>
          </a:p>
        </p:txBody>
      </p:sp>
    </p:spTree>
    <p:extLst>
      <p:ext uri="{BB962C8B-B14F-4D97-AF65-F5344CB8AC3E}">
        <p14:creationId xmlns:p14="http://schemas.microsoft.com/office/powerpoint/2010/main" val="194885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7237" y="1179320"/>
            <a:ext cx="8209525" cy="3725967"/>
          </a:xfrm>
          <a:prstGeom prst="rect">
            <a:avLst/>
          </a:prstGeom>
        </p:spPr>
      </p:pic>
      <p:sp>
        <p:nvSpPr>
          <p:cNvPr id="4" name="Title 3"/>
          <p:cNvSpPr>
            <a:spLocks noGrp="1"/>
          </p:cNvSpPr>
          <p:nvPr>
            <p:ph type="title"/>
          </p:nvPr>
        </p:nvSpPr>
        <p:spPr>
          <a:xfrm>
            <a:off x="241300" y="1828113"/>
            <a:ext cx="2514600" cy="239968"/>
          </a:xfrm>
        </p:spPr>
        <p:txBody>
          <a:bodyPr/>
          <a:lstStyle/>
          <a:p>
            <a:r>
              <a:rPr lang="en-US" sz="1400" b="1" dirty="0" smtClean="0"/>
              <a:t>What were we doing?</a:t>
            </a:r>
            <a:endParaRPr lang="en-US" sz="1400" b="1" dirty="0"/>
          </a:p>
        </p:txBody>
      </p:sp>
      <p:sp>
        <p:nvSpPr>
          <p:cNvPr id="2" name="TextBox 1"/>
          <p:cNvSpPr txBox="1"/>
          <p:nvPr/>
        </p:nvSpPr>
        <p:spPr>
          <a:xfrm>
            <a:off x="3948157" y="2068081"/>
            <a:ext cx="922947" cy="1569660"/>
          </a:xfrm>
          <a:prstGeom prst="rect">
            <a:avLst/>
          </a:prstGeom>
          <a:noFill/>
        </p:spPr>
        <p:txBody>
          <a:bodyPr wrap="square" rtlCol="0">
            <a:spAutoFit/>
          </a:bodyPr>
          <a:lstStyle/>
          <a:p>
            <a:r>
              <a:rPr lang="en-US" sz="9600" smtClean="0"/>
              <a:t>?</a:t>
            </a:r>
            <a:endParaRPr lang="en-US" sz="9600"/>
          </a:p>
        </p:txBody>
      </p:sp>
      <p:sp>
        <p:nvSpPr>
          <p:cNvPr id="6" name="TextBox 5"/>
          <p:cNvSpPr txBox="1"/>
          <p:nvPr/>
        </p:nvSpPr>
        <p:spPr>
          <a:xfrm>
            <a:off x="0" y="342071"/>
            <a:ext cx="9144000" cy="369332"/>
          </a:xfrm>
          <a:prstGeom prst="rect">
            <a:avLst/>
          </a:prstGeom>
          <a:noFill/>
        </p:spPr>
        <p:txBody>
          <a:bodyPr wrap="square" rtlCol="0">
            <a:spAutoFit/>
          </a:bodyPr>
          <a:lstStyle/>
          <a:p>
            <a:pPr algn="ctr"/>
            <a:r>
              <a:rPr lang="en-US" dirty="0" smtClean="0"/>
              <a:t>Tip #3: Build a safety net</a:t>
            </a:r>
            <a:endParaRPr lang="en-US" dirty="0"/>
          </a:p>
        </p:txBody>
      </p:sp>
      <p:sp>
        <p:nvSpPr>
          <p:cNvPr id="7" name="TextBox 6"/>
          <p:cNvSpPr txBox="1"/>
          <p:nvPr/>
        </p:nvSpPr>
        <p:spPr>
          <a:xfrm>
            <a:off x="6443245" y="4274201"/>
            <a:ext cx="2081019" cy="307777"/>
          </a:xfrm>
          <a:prstGeom prst="rect">
            <a:avLst/>
          </a:prstGeom>
          <a:noFill/>
        </p:spPr>
        <p:txBody>
          <a:bodyPr wrap="none" rtlCol="0">
            <a:spAutoFit/>
          </a:bodyPr>
          <a:lstStyle/>
          <a:p>
            <a:r>
              <a:rPr lang="en-US" sz="1400" b="1" dirty="0" smtClean="0"/>
              <a:t>Development Timeline</a:t>
            </a:r>
            <a:endParaRPr lang="en-US" sz="1400" b="1" dirty="0"/>
          </a:p>
        </p:txBody>
      </p:sp>
    </p:spTree>
    <p:extLst>
      <p:ext uri="{BB962C8B-B14F-4D97-AF65-F5344CB8AC3E}">
        <p14:creationId xmlns:p14="http://schemas.microsoft.com/office/powerpoint/2010/main" val="13860054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4621" y="1753290"/>
            <a:ext cx="2202679" cy="1600438"/>
          </a:xfrm>
          <a:prstGeom prst="rect">
            <a:avLst/>
          </a:prstGeom>
        </p:spPr>
        <p:txBody>
          <a:bodyPr wrap="square">
            <a:spAutoFit/>
          </a:bodyPr>
          <a:lstStyle/>
          <a:p>
            <a:r>
              <a:rPr lang="en-CA" sz="1400" b="1" dirty="0" smtClean="0"/>
              <a:t>Building our cloud safety net</a:t>
            </a:r>
          </a:p>
          <a:p>
            <a:endParaRPr lang="en-CA" sz="1400" dirty="0" smtClean="0"/>
          </a:p>
          <a:p>
            <a:r>
              <a:rPr lang="en-CA" sz="1400" dirty="0" smtClean="0"/>
              <a:t>When </a:t>
            </a:r>
            <a:r>
              <a:rPr lang="en-CA" sz="1400" dirty="0"/>
              <a:t>a developer </a:t>
            </a:r>
            <a:r>
              <a:rPr lang="en-CA" sz="1400" dirty="0" smtClean="0"/>
              <a:t>merges a </a:t>
            </a:r>
            <a:r>
              <a:rPr lang="en-CA" sz="1400" dirty="0"/>
              <a:t>change into master it can make it to prod later that day.</a:t>
            </a:r>
          </a:p>
        </p:txBody>
      </p:sp>
      <p:sp>
        <p:nvSpPr>
          <p:cNvPr id="7" name="Rectangle 6"/>
          <p:cNvSpPr/>
          <p:nvPr/>
        </p:nvSpPr>
        <p:spPr>
          <a:xfrm>
            <a:off x="6131235" y="2784757"/>
            <a:ext cx="2508191" cy="1169551"/>
          </a:xfrm>
          <a:prstGeom prst="rect">
            <a:avLst/>
          </a:prstGeom>
        </p:spPr>
        <p:txBody>
          <a:bodyPr wrap="square">
            <a:spAutoFit/>
          </a:bodyPr>
          <a:lstStyle/>
          <a:p>
            <a:r>
              <a:rPr lang="en-CA" sz="1400" dirty="0" smtClean="0"/>
              <a:t>Our safety net is the collection of tools and processes we use to ensure we can do this with confidence.</a:t>
            </a:r>
            <a:endParaRPr lang="en-CA" sz="1400" dirty="0"/>
          </a:p>
        </p:txBody>
      </p:sp>
      <p:pic>
        <p:nvPicPr>
          <p:cNvPr id="8" name="Picture 7"/>
          <p:cNvPicPr>
            <a:picLocks noChangeAspect="1"/>
          </p:cNvPicPr>
          <p:nvPr/>
        </p:nvPicPr>
        <p:blipFill>
          <a:blip r:embed="rId2"/>
          <a:stretch>
            <a:fillRect/>
          </a:stretch>
        </p:blipFill>
        <p:spPr>
          <a:xfrm>
            <a:off x="3070548" y="1753290"/>
            <a:ext cx="2683251" cy="2201018"/>
          </a:xfrm>
          <a:prstGeom prst="rect">
            <a:avLst/>
          </a:prstGeom>
        </p:spPr>
      </p:pic>
      <p:sp>
        <p:nvSpPr>
          <p:cNvPr id="9" name="TextBox 8"/>
          <p:cNvSpPr txBox="1"/>
          <p:nvPr/>
        </p:nvSpPr>
        <p:spPr>
          <a:xfrm>
            <a:off x="0" y="342071"/>
            <a:ext cx="9144000" cy="369332"/>
          </a:xfrm>
          <a:prstGeom prst="rect">
            <a:avLst/>
          </a:prstGeom>
          <a:noFill/>
        </p:spPr>
        <p:txBody>
          <a:bodyPr wrap="square" rtlCol="0">
            <a:spAutoFit/>
          </a:bodyPr>
          <a:lstStyle/>
          <a:p>
            <a:pPr algn="ctr"/>
            <a:r>
              <a:rPr lang="en-US" dirty="0" smtClean="0"/>
              <a:t>Tip #3: Build a safety net</a:t>
            </a:r>
            <a:endParaRPr lang="en-US" dirty="0"/>
          </a:p>
        </p:txBody>
      </p:sp>
    </p:spTree>
    <p:extLst>
      <p:ext uri="{BB962C8B-B14F-4D97-AF65-F5344CB8AC3E}">
        <p14:creationId xmlns:p14="http://schemas.microsoft.com/office/powerpoint/2010/main" val="1736476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148" y="1073740"/>
            <a:ext cx="2565400" cy="215444"/>
          </a:xfrm>
        </p:spPr>
        <p:txBody>
          <a:bodyPr/>
          <a:lstStyle/>
          <a:p>
            <a:r>
              <a:rPr lang="en-US" sz="1400" b="1" dirty="0" smtClean="0"/>
              <a:t>Our Cloud Safety Net</a:t>
            </a:r>
            <a:endParaRPr lang="en-US" sz="1400" b="1" dirty="0"/>
          </a:p>
        </p:txBody>
      </p:sp>
      <p:sp>
        <p:nvSpPr>
          <p:cNvPr id="2" name="TextBox 1"/>
          <p:cNvSpPr txBox="1"/>
          <p:nvPr/>
        </p:nvSpPr>
        <p:spPr>
          <a:xfrm>
            <a:off x="895416" y="1702849"/>
            <a:ext cx="1319592" cy="307777"/>
          </a:xfrm>
          <a:prstGeom prst="rect">
            <a:avLst/>
          </a:prstGeom>
          <a:noFill/>
        </p:spPr>
        <p:txBody>
          <a:bodyPr wrap="none" rtlCol="0">
            <a:spAutoFit/>
          </a:bodyPr>
          <a:lstStyle/>
          <a:p>
            <a:r>
              <a:rPr lang="en-US" sz="1400" dirty="0" smtClean="0"/>
              <a:t>Health-checks</a:t>
            </a:r>
            <a:endParaRPr lang="en-US" sz="1400" dirty="0"/>
          </a:p>
        </p:txBody>
      </p:sp>
      <p:sp>
        <p:nvSpPr>
          <p:cNvPr id="10" name="TextBox 9"/>
          <p:cNvSpPr txBox="1"/>
          <p:nvPr/>
        </p:nvSpPr>
        <p:spPr>
          <a:xfrm>
            <a:off x="3592396" y="1251943"/>
            <a:ext cx="1745991" cy="307777"/>
          </a:xfrm>
          <a:prstGeom prst="rect">
            <a:avLst/>
          </a:prstGeom>
          <a:noFill/>
        </p:spPr>
        <p:txBody>
          <a:bodyPr wrap="none" rtlCol="0">
            <a:spAutoFit/>
          </a:bodyPr>
          <a:lstStyle/>
          <a:p>
            <a:r>
              <a:rPr lang="en-US" sz="1400" smtClean="0"/>
              <a:t>Metrics dashboards</a:t>
            </a:r>
            <a:endParaRPr lang="en-US" sz="1400" dirty="0"/>
          </a:p>
        </p:txBody>
      </p:sp>
      <p:sp>
        <p:nvSpPr>
          <p:cNvPr id="16" name="TextBox 15"/>
          <p:cNvSpPr txBox="1"/>
          <p:nvPr/>
        </p:nvSpPr>
        <p:spPr>
          <a:xfrm>
            <a:off x="6180495" y="1222512"/>
            <a:ext cx="1786066" cy="307777"/>
          </a:xfrm>
          <a:prstGeom prst="rect">
            <a:avLst/>
          </a:prstGeom>
          <a:noFill/>
        </p:spPr>
        <p:txBody>
          <a:bodyPr wrap="none" rtlCol="0">
            <a:spAutoFit/>
          </a:bodyPr>
          <a:lstStyle/>
          <a:p>
            <a:r>
              <a:rPr lang="en-US" sz="1400" dirty="0" smtClean="0"/>
              <a:t>Performance testing</a:t>
            </a:r>
            <a:endParaRPr lang="en-US" sz="1400" dirty="0"/>
          </a:p>
        </p:txBody>
      </p:sp>
      <p:sp>
        <p:nvSpPr>
          <p:cNvPr id="17" name="TextBox 16"/>
          <p:cNvSpPr txBox="1"/>
          <p:nvPr/>
        </p:nvSpPr>
        <p:spPr>
          <a:xfrm>
            <a:off x="603671" y="3261888"/>
            <a:ext cx="1409360" cy="307777"/>
          </a:xfrm>
          <a:prstGeom prst="rect">
            <a:avLst/>
          </a:prstGeom>
          <a:noFill/>
        </p:spPr>
        <p:txBody>
          <a:bodyPr wrap="none" rtlCol="0">
            <a:spAutoFit/>
          </a:bodyPr>
          <a:lstStyle/>
          <a:p>
            <a:r>
              <a:rPr lang="en-US" sz="1400" dirty="0" smtClean="0"/>
              <a:t>Security testing</a:t>
            </a:r>
            <a:endParaRPr lang="en-US" sz="1400" dirty="0"/>
          </a:p>
        </p:txBody>
      </p:sp>
      <p:sp>
        <p:nvSpPr>
          <p:cNvPr id="18" name="TextBox 17"/>
          <p:cNvSpPr txBox="1"/>
          <p:nvPr/>
        </p:nvSpPr>
        <p:spPr>
          <a:xfrm>
            <a:off x="235780" y="3932002"/>
            <a:ext cx="1757212" cy="307777"/>
          </a:xfrm>
          <a:prstGeom prst="rect">
            <a:avLst/>
          </a:prstGeom>
          <a:noFill/>
        </p:spPr>
        <p:txBody>
          <a:bodyPr wrap="none" rtlCol="0">
            <a:spAutoFit/>
          </a:bodyPr>
          <a:lstStyle/>
          <a:p>
            <a:r>
              <a:rPr lang="en-US" sz="1400" dirty="0" smtClean="0"/>
              <a:t>Continuous delivery</a:t>
            </a:r>
            <a:endParaRPr lang="en-US" sz="1400" dirty="0"/>
          </a:p>
        </p:txBody>
      </p:sp>
      <p:sp>
        <p:nvSpPr>
          <p:cNvPr id="19" name="TextBox 18"/>
          <p:cNvSpPr txBox="1"/>
          <p:nvPr/>
        </p:nvSpPr>
        <p:spPr>
          <a:xfrm>
            <a:off x="626913" y="4392096"/>
            <a:ext cx="1806905" cy="307777"/>
          </a:xfrm>
          <a:prstGeom prst="rect">
            <a:avLst/>
          </a:prstGeom>
          <a:noFill/>
        </p:spPr>
        <p:txBody>
          <a:bodyPr wrap="none" rtlCol="0">
            <a:spAutoFit/>
          </a:bodyPr>
          <a:lstStyle/>
          <a:p>
            <a:r>
              <a:rPr lang="en-US" sz="1400" dirty="0" smtClean="0"/>
              <a:t>Deployment pipeline</a:t>
            </a:r>
            <a:endParaRPr lang="en-US" sz="1400" dirty="0"/>
          </a:p>
        </p:txBody>
      </p:sp>
      <p:sp>
        <p:nvSpPr>
          <p:cNvPr id="20" name="TextBox 19"/>
          <p:cNvSpPr txBox="1"/>
          <p:nvPr/>
        </p:nvSpPr>
        <p:spPr>
          <a:xfrm>
            <a:off x="1950115" y="2325121"/>
            <a:ext cx="643125" cy="307777"/>
          </a:xfrm>
          <a:prstGeom prst="rect">
            <a:avLst/>
          </a:prstGeom>
          <a:noFill/>
        </p:spPr>
        <p:txBody>
          <a:bodyPr wrap="none" rtlCol="0">
            <a:spAutoFit/>
          </a:bodyPr>
          <a:lstStyle/>
          <a:p>
            <a:r>
              <a:rPr lang="en-US" sz="1400" smtClean="0"/>
              <a:t>Alerts</a:t>
            </a:r>
            <a:endParaRPr lang="en-US" sz="1400"/>
          </a:p>
        </p:txBody>
      </p:sp>
      <p:sp>
        <p:nvSpPr>
          <p:cNvPr id="21" name="TextBox 20"/>
          <p:cNvSpPr txBox="1"/>
          <p:nvPr/>
        </p:nvSpPr>
        <p:spPr>
          <a:xfrm>
            <a:off x="3928954" y="4139555"/>
            <a:ext cx="821059" cy="307777"/>
          </a:xfrm>
          <a:prstGeom prst="rect">
            <a:avLst/>
          </a:prstGeom>
          <a:noFill/>
        </p:spPr>
        <p:txBody>
          <a:bodyPr wrap="none" rtlCol="0">
            <a:spAutoFit/>
          </a:bodyPr>
          <a:lstStyle/>
          <a:p>
            <a:r>
              <a:rPr lang="en-US" sz="1400" dirty="0" smtClean="0"/>
              <a:t>Logging</a:t>
            </a:r>
            <a:endParaRPr lang="en-US" sz="1400" dirty="0"/>
          </a:p>
        </p:txBody>
      </p:sp>
      <p:sp>
        <p:nvSpPr>
          <p:cNvPr id="22" name="TextBox 21"/>
          <p:cNvSpPr txBox="1"/>
          <p:nvPr/>
        </p:nvSpPr>
        <p:spPr>
          <a:xfrm>
            <a:off x="5940938" y="2268489"/>
            <a:ext cx="1019831" cy="307777"/>
          </a:xfrm>
          <a:prstGeom prst="rect">
            <a:avLst/>
          </a:prstGeom>
          <a:noFill/>
        </p:spPr>
        <p:txBody>
          <a:bodyPr wrap="none" rtlCol="0">
            <a:spAutoFit/>
          </a:bodyPr>
          <a:lstStyle/>
          <a:p>
            <a:r>
              <a:rPr lang="en-US" sz="1400" dirty="0" smtClean="0"/>
              <a:t>Monitoring</a:t>
            </a:r>
            <a:endParaRPr lang="en-US" sz="1400" dirty="0"/>
          </a:p>
        </p:txBody>
      </p:sp>
      <p:sp>
        <p:nvSpPr>
          <p:cNvPr id="23" name="TextBox 22"/>
          <p:cNvSpPr txBox="1"/>
          <p:nvPr/>
        </p:nvSpPr>
        <p:spPr>
          <a:xfrm>
            <a:off x="7448181" y="2684306"/>
            <a:ext cx="1080745" cy="307777"/>
          </a:xfrm>
          <a:prstGeom prst="rect">
            <a:avLst/>
          </a:prstGeom>
          <a:noFill/>
        </p:spPr>
        <p:txBody>
          <a:bodyPr wrap="none" rtlCol="0">
            <a:spAutoFit/>
          </a:bodyPr>
          <a:lstStyle/>
          <a:p>
            <a:r>
              <a:rPr lang="en-US" sz="1400" dirty="0" smtClean="0"/>
              <a:t>Unit testing</a:t>
            </a:r>
            <a:endParaRPr lang="en-US" sz="1400" dirty="0"/>
          </a:p>
        </p:txBody>
      </p:sp>
      <p:sp>
        <p:nvSpPr>
          <p:cNvPr id="24" name="TextBox 23"/>
          <p:cNvSpPr txBox="1"/>
          <p:nvPr/>
        </p:nvSpPr>
        <p:spPr>
          <a:xfrm>
            <a:off x="6854988" y="3197093"/>
            <a:ext cx="1359668" cy="307777"/>
          </a:xfrm>
          <a:prstGeom prst="rect">
            <a:avLst/>
          </a:prstGeom>
          <a:noFill/>
        </p:spPr>
        <p:txBody>
          <a:bodyPr wrap="none" rtlCol="0">
            <a:spAutoFit/>
          </a:bodyPr>
          <a:lstStyle/>
          <a:p>
            <a:r>
              <a:rPr lang="en-US" sz="1400" dirty="0" smtClean="0"/>
              <a:t>System testing</a:t>
            </a:r>
            <a:endParaRPr lang="en-US" sz="1400" dirty="0"/>
          </a:p>
        </p:txBody>
      </p:sp>
      <p:sp>
        <p:nvSpPr>
          <p:cNvPr id="25" name="TextBox 24"/>
          <p:cNvSpPr txBox="1"/>
          <p:nvPr/>
        </p:nvSpPr>
        <p:spPr>
          <a:xfrm>
            <a:off x="7305162" y="3708914"/>
            <a:ext cx="1269899" cy="307777"/>
          </a:xfrm>
          <a:prstGeom prst="rect">
            <a:avLst/>
          </a:prstGeom>
          <a:noFill/>
        </p:spPr>
        <p:txBody>
          <a:bodyPr wrap="none" rtlCol="0">
            <a:spAutoFit/>
          </a:bodyPr>
          <a:lstStyle/>
          <a:p>
            <a:r>
              <a:rPr lang="en-US" sz="1400" dirty="0" smtClean="0"/>
              <a:t>Code reviews</a:t>
            </a:r>
            <a:endParaRPr lang="en-US" sz="1400" dirty="0"/>
          </a:p>
        </p:txBody>
      </p:sp>
      <p:sp>
        <p:nvSpPr>
          <p:cNvPr id="26" name="TextBox 25"/>
          <p:cNvSpPr txBox="1"/>
          <p:nvPr/>
        </p:nvSpPr>
        <p:spPr>
          <a:xfrm>
            <a:off x="6684286" y="4156036"/>
            <a:ext cx="1606530" cy="307777"/>
          </a:xfrm>
          <a:prstGeom prst="rect">
            <a:avLst/>
          </a:prstGeom>
          <a:noFill/>
        </p:spPr>
        <p:txBody>
          <a:bodyPr wrap="none" rtlCol="0">
            <a:spAutoFit/>
          </a:bodyPr>
          <a:lstStyle/>
          <a:p>
            <a:r>
              <a:rPr lang="en-US" sz="1400" dirty="0" smtClean="0"/>
              <a:t>Integration testing</a:t>
            </a:r>
            <a:endParaRPr lang="en-US" sz="1400" dirty="0"/>
          </a:p>
        </p:txBody>
      </p:sp>
      <p:pic>
        <p:nvPicPr>
          <p:cNvPr id="28" name="Picture 27"/>
          <p:cNvPicPr>
            <a:picLocks noChangeAspect="1"/>
          </p:cNvPicPr>
          <p:nvPr/>
        </p:nvPicPr>
        <p:blipFill>
          <a:blip r:embed="rId2"/>
          <a:stretch>
            <a:fillRect/>
          </a:stretch>
        </p:blipFill>
        <p:spPr>
          <a:xfrm>
            <a:off x="3070548" y="1753290"/>
            <a:ext cx="2683251" cy="2201018"/>
          </a:xfrm>
          <a:prstGeom prst="rect">
            <a:avLst/>
          </a:prstGeom>
        </p:spPr>
      </p:pic>
      <p:sp>
        <p:nvSpPr>
          <p:cNvPr id="27" name="TextBox 26"/>
          <p:cNvSpPr txBox="1"/>
          <p:nvPr/>
        </p:nvSpPr>
        <p:spPr>
          <a:xfrm>
            <a:off x="0" y="342071"/>
            <a:ext cx="9144000" cy="369332"/>
          </a:xfrm>
          <a:prstGeom prst="rect">
            <a:avLst/>
          </a:prstGeom>
          <a:noFill/>
        </p:spPr>
        <p:txBody>
          <a:bodyPr wrap="square" rtlCol="0">
            <a:spAutoFit/>
          </a:bodyPr>
          <a:lstStyle/>
          <a:p>
            <a:pPr algn="ctr"/>
            <a:r>
              <a:rPr lang="en-US" dirty="0" smtClean="0"/>
              <a:t>Tip #3: Build a safety net</a:t>
            </a:r>
            <a:endParaRPr lang="en-US" dirty="0"/>
          </a:p>
        </p:txBody>
      </p:sp>
    </p:spTree>
    <p:extLst>
      <p:ext uri="{BB962C8B-B14F-4D97-AF65-F5344CB8AC3E}">
        <p14:creationId xmlns:p14="http://schemas.microsoft.com/office/powerpoint/2010/main" val="1195790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67237" y="1179320"/>
            <a:ext cx="8209525" cy="3725967"/>
          </a:xfrm>
          <a:prstGeom prst="rect">
            <a:avLst/>
          </a:prstGeom>
        </p:spPr>
      </p:pic>
      <p:sp>
        <p:nvSpPr>
          <p:cNvPr id="17" name="TextBox 16"/>
          <p:cNvSpPr txBox="1"/>
          <p:nvPr/>
        </p:nvSpPr>
        <p:spPr>
          <a:xfrm>
            <a:off x="4206221" y="2265736"/>
            <a:ext cx="622286" cy="307777"/>
          </a:xfrm>
          <a:prstGeom prst="rect">
            <a:avLst/>
          </a:prstGeom>
          <a:noFill/>
        </p:spPr>
        <p:txBody>
          <a:bodyPr wrap="none" rtlCol="0">
            <a:spAutoFit/>
          </a:bodyPr>
          <a:lstStyle/>
          <a:p>
            <a:r>
              <a:rPr lang="en-US" sz="1400" smtClean="0"/>
              <a:t>alerts</a:t>
            </a:r>
            <a:endParaRPr lang="en-US" sz="1400" dirty="0"/>
          </a:p>
        </p:txBody>
      </p:sp>
      <p:sp>
        <p:nvSpPr>
          <p:cNvPr id="18" name="TextBox 17"/>
          <p:cNvSpPr txBox="1"/>
          <p:nvPr/>
        </p:nvSpPr>
        <p:spPr>
          <a:xfrm>
            <a:off x="3911125" y="3659929"/>
            <a:ext cx="761747" cy="307777"/>
          </a:xfrm>
          <a:prstGeom prst="rect">
            <a:avLst/>
          </a:prstGeom>
          <a:noFill/>
        </p:spPr>
        <p:txBody>
          <a:bodyPr wrap="none" rtlCol="0">
            <a:spAutoFit/>
          </a:bodyPr>
          <a:lstStyle/>
          <a:p>
            <a:r>
              <a:rPr lang="en-US" sz="1400" dirty="0" smtClean="0"/>
              <a:t>logging</a:t>
            </a:r>
            <a:endParaRPr lang="en-US" sz="1400" dirty="0"/>
          </a:p>
        </p:txBody>
      </p:sp>
      <p:sp>
        <p:nvSpPr>
          <p:cNvPr id="19" name="TextBox 18"/>
          <p:cNvSpPr txBox="1"/>
          <p:nvPr/>
        </p:nvSpPr>
        <p:spPr>
          <a:xfrm>
            <a:off x="4513463" y="1859932"/>
            <a:ext cx="1019831" cy="307777"/>
          </a:xfrm>
          <a:prstGeom prst="rect">
            <a:avLst/>
          </a:prstGeom>
          <a:noFill/>
        </p:spPr>
        <p:txBody>
          <a:bodyPr wrap="none" rtlCol="0">
            <a:spAutoFit/>
          </a:bodyPr>
          <a:lstStyle/>
          <a:p>
            <a:r>
              <a:rPr lang="en-US" sz="1400" dirty="0" smtClean="0"/>
              <a:t>monitoring</a:t>
            </a:r>
            <a:endParaRPr lang="en-US" sz="1400" dirty="0"/>
          </a:p>
        </p:txBody>
      </p:sp>
      <p:sp>
        <p:nvSpPr>
          <p:cNvPr id="20" name="TextBox 19"/>
          <p:cNvSpPr txBox="1"/>
          <p:nvPr/>
        </p:nvSpPr>
        <p:spPr>
          <a:xfrm>
            <a:off x="4828507" y="2112201"/>
            <a:ext cx="1119217" cy="523220"/>
          </a:xfrm>
          <a:prstGeom prst="rect">
            <a:avLst/>
          </a:prstGeom>
          <a:noFill/>
        </p:spPr>
        <p:txBody>
          <a:bodyPr wrap="none" rtlCol="0">
            <a:spAutoFit/>
          </a:bodyPr>
          <a:lstStyle/>
          <a:p>
            <a:pPr algn="ctr"/>
            <a:r>
              <a:rPr lang="en-US" sz="1400" smtClean="0"/>
              <a:t>metrics</a:t>
            </a:r>
            <a:br>
              <a:rPr lang="en-US" sz="1400" smtClean="0"/>
            </a:br>
            <a:r>
              <a:rPr lang="en-US" sz="1400" smtClean="0"/>
              <a:t>dashboards</a:t>
            </a:r>
            <a:endParaRPr lang="en-US" sz="1400" dirty="0"/>
          </a:p>
        </p:txBody>
      </p:sp>
      <p:sp>
        <p:nvSpPr>
          <p:cNvPr id="21" name="TextBox 20"/>
          <p:cNvSpPr txBox="1"/>
          <p:nvPr/>
        </p:nvSpPr>
        <p:spPr>
          <a:xfrm>
            <a:off x="5431066" y="3998418"/>
            <a:ext cx="1378904" cy="307777"/>
          </a:xfrm>
          <a:prstGeom prst="rect">
            <a:avLst/>
          </a:prstGeom>
          <a:noFill/>
        </p:spPr>
        <p:txBody>
          <a:bodyPr wrap="none" rtlCol="0">
            <a:spAutoFit/>
          </a:bodyPr>
          <a:lstStyle/>
          <a:p>
            <a:r>
              <a:rPr lang="en-US" sz="1400" dirty="0" smtClean="0"/>
              <a:t>security testing</a:t>
            </a:r>
            <a:endParaRPr lang="en-US" sz="1400" dirty="0"/>
          </a:p>
        </p:txBody>
      </p:sp>
      <p:sp>
        <p:nvSpPr>
          <p:cNvPr id="22" name="TextBox 21"/>
          <p:cNvSpPr txBox="1"/>
          <p:nvPr/>
        </p:nvSpPr>
        <p:spPr>
          <a:xfrm>
            <a:off x="4760238" y="3477602"/>
            <a:ext cx="1765227" cy="307777"/>
          </a:xfrm>
          <a:prstGeom prst="rect">
            <a:avLst/>
          </a:prstGeom>
          <a:noFill/>
        </p:spPr>
        <p:txBody>
          <a:bodyPr wrap="none" rtlCol="0">
            <a:spAutoFit/>
          </a:bodyPr>
          <a:lstStyle/>
          <a:p>
            <a:pPr algn="ctr"/>
            <a:r>
              <a:rPr lang="en-US" sz="1400" dirty="0" smtClean="0"/>
              <a:t>performance testing</a:t>
            </a:r>
            <a:endParaRPr lang="en-US" sz="1400" dirty="0"/>
          </a:p>
        </p:txBody>
      </p:sp>
      <p:sp>
        <p:nvSpPr>
          <p:cNvPr id="23" name="TextBox 22"/>
          <p:cNvSpPr txBox="1"/>
          <p:nvPr/>
        </p:nvSpPr>
        <p:spPr>
          <a:xfrm>
            <a:off x="4390899" y="3929168"/>
            <a:ext cx="1050288" cy="307777"/>
          </a:xfrm>
          <a:prstGeom prst="rect">
            <a:avLst/>
          </a:prstGeom>
          <a:noFill/>
        </p:spPr>
        <p:txBody>
          <a:bodyPr wrap="none" rtlCol="0">
            <a:spAutoFit/>
          </a:bodyPr>
          <a:lstStyle/>
          <a:p>
            <a:r>
              <a:rPr lang="en-US" sz="1400" smtClean="0"/>
              <a:t>unit </a:t>
            </a:r>
            <a:r>
              <a:rPr lang="en-US" sz="1400" dirty="0" smtClean="0"/>
              <a:t>testing</a:t>
            </a:r>
            <a:endParaRPr lang="en-US" sz="1400" dirty="0"/>
          </a:p>
        </p:txBody>
      </p:sp>
      <p:sp>
        <p:nvSpPr>
          <p:cNvPr id="24" name="TextBox 23"/>
          <p:cNvSpPr txBox="1"/>
          <p:nvPr/>
        </p:nvSpPr>
        <p:spPr>
          <a:xfrm>
            <a:off x="1391896" y="2167709"/>
            <a:ext cx="1717137" cy="307777"/>
          </a:xfrm>
          <a:prstGeom prst="rect">
            <a:avLst/>
          </a:prstGeom>
          <a:noFill/>
        </p:spPr>
        <p:txBody>
          <a:bodyPr wrap="none" rtlCol="0">
            <a:spAutoFit/>
          </a:bodyPr>
          <a:lstStyle/>
          <a:p>
            <a:pPr algn="ctr"/>
            <a:r>
              <a:rPr lang="en-US" sz="1400" smtClean="0"/>
              <a:t>continuous </a:t>
            </a:r>
            <a:r>
              <a:rPr lang="en-US" sz="1400" dirty="0" smtClean="0"/>
              <a:t>delivery</a:t>
            </a:r>
            <a:endParaRPr lang="en-US" sz="1400" dirty="0"/>
          </a:p>
        </p:txBody>
      </p:sp>
      <p:sp>
        <p:nvSpPr>
          <p:cNvPr id="25" name="TextBox 24"/>
          <p:cNvSpPr txBox="1"/>
          <p:nvPr/>
        </p:nvSpPr>
        <p:spPr>
          <a:xfrm>
            <a:off x="1509982" y="2438948"/>
            <a:ext cx="1776448" cy="307777"/>
          </a:xfrm>
          <a:prstGeom prst="rect">
            <a:avLst/>
          </a:prstGeom>
          <a:noFill/>
        </p:spPr>
        <p:txBody>
          <a:bodyPr wrap="none" rtlCol="0">
            <a:spAutoFit/>
          </a:bodyPr>
          <a:lstStyle/>
          <a:p>
            <a:pPr algn="ctr"/>
            <a:r>
              <a:rPr lang="en-US" sz="1400" smtClean="0"/>
              <a:t>deployment pipeline</a:t>
            </a:r>
            <a:endParaRPr lang="en-US" sz="1400" dirty="0"/>
          </a:p>
        </p:txBody>
      </p:sp>
      <p:sp>
        <p:nvSpPr>
          <p:cNvPr id="26" name="TextBox 25"/>
          <p:cNvSpPr txBox="1"/>
          <p:nvPr/>
        </p:nvSpPr>
        <p:spPr>
          <a:xfrm>
            <a:off x="3503009" y="3285309"/>
            <a:ext cx="1279516" cy="307777"/>
          </a:xfrm>
          <a:prstGeom prst="rect">
            <a:avLst/>
          </a:prstGeom>
          <a:noFill/>
        </p:spPr>
        <p:txBody>
          <a:bodyPr wrap="none" rtlCol="0">
            <a:spAutoFit/>
          </a:bodyPr>
          <a:lstStyle/>
          <a:p>
            <a:pPr algn="ctr"/>
            <a:r>
              <a:rPr lang="en-US" sz="1400" dirty="0" smtClean="0"/>
              <a:t>health checks</a:t>
            </a:r>
            <a:endParaRPr lang="en-US" sz="1400" dirty="0"/>
          </a:p>
        </p:txBody>
      </p:sp>
      <p:sp>
        <p:nvSpPr>
          <p:cNvPr id="27" name="TextBox 26"/>
          <p:cNvSpPr txBox="1"/>
          <p:nvPr/>
        </p:nvSpPr>
        <p:spPr>
          <a:xfrm>
            <a:off x="5682777" y="4548283"/>
            <a:ext cx="1329210" cy="307777"/>
          </a:xfrm>
          <a:prstGeom prst="rect">
            <a:avLst/>
          </a:prstGeom>
          <a:noFill/>
        </p:spPr>
        <p:txBody>
          <a:bodyPr wrap="none" rtlCol="0">
            <a:spAutoFit/>
          </a:bodyPr>
          <a:lstStyle/>
          <a:p>
            <a:r>
              <a:rPr lang="en-US" sz="1400" smtClean="0"/>
              <a:t>system testing</a:t>
            </a:r>
            <a:endParaRPr lang="en-US" sz="1400" dirty="0"/>
          </a:p>
        </p:txBody>
      </p:sp>
      <p:sp>
        <p:nvSpPr>
          <p:cNvPr id="28" name="TextBox 27"/>
          <p:cNvSpPr txBox="1"/>
          <p:nvPr/>
        </p:nvSpPr>
        <p:spPr>
          <a:xfrm>
            <a:off x="5907326" y="2219922"/>
            <a:ext cx="950901" cy="307777"/>
          </a:xfrm>
          <a:prstGeom prst="rect">
            <a:avLst/>
          </a:prstGeom>
          <a:noFill/>
        </p:spPr>
        <p:txBody>
          <a:bodyPr wrap="none" rtlCol="0">
            <a:spAutoFit/>
          </a:bodyPr>
          <a:lstStyle/>
          <a:p>
            <a:r>
              <a:rPr lang="en-US" sz="1400" smtClean="0"/>
              <a:t>bug fixing</a:t>
            </a:r>
            <a:endParaRPr lang="en-US" sz="1400" dirty="0"/>
          </a:p>
        </p:txBody>
      </p:sp>
      <p:sp>
        <p:nvSpPr>
          <p:cNvPr id="30" name="TextBox 29"/>
          <p:cNvSpPr txBox="1"/>
          <p:nvPr/>
        </p:nvSpPr>
        <p:spPr>
          <a:xfrm>
            <a:off x="0" y="342071"/>
            <a:ext cx="9144000" cy="369332"/>
          </a:xfrm>
          <a:prstGeom prst="rect">
            <a:avLst/>
          </a:prstGeom>
          <a:noFill/>
        </p:spPr>
        <p:txBody>
          <a:bodyPr wrap="square" rtlCol="0">
            <a:spAutoFit/>
          </a:bodyPr>
          <a:lstStyle/>
          <a:p>
            <a:pPr algn="ctr"/>
            <a:r>
              <a:rPr lang="en-US" dirty="0" smtClean="0"/>
              <a:t>Tip #3: Build a safety net</a:t>
            </a:r>
            <a:endParaRPr lang="en-US" dirty="0"/>
          </a:p>
        </p:txBody>
      </p:sp>
      <p:sp>
        <p:nvSpPr>
          <p:cNvPr id="29" name="TextBox 28"/>
          <p:cNvSpPr txBox="1"/>
          <p:nvPr/>
        </p:nvSpPr>
        <p:spPr>
          <a:xfrm>
            <a:off x="6443245" y="4274201"/>
            <a:ext cx="2081019" cy="307777"/>
          </a:xfrm>
          <a:prstGeom prst="rect">
            <a:avLst/>
          </a:prstGeom>
          <a:noFill/>
        </p:spPr>
        <p:txBody>
          <a:bodyPr wrap="none" rtlCol="0">
            <a:spAutoFit/>
          </a:bodyPr>
          <a:lstStyle/>
          <a:p>
            <a:r>
              <a:rPr lang="en-US" sz="1400" b="1" dirty="0" smtClean="0"/>
              <a:t>Development Timeline</a:t>
            </a:r>
            <a:endParaRPr lang="en-US" sz="1400" b="1" dirty="0"/>
          </a:p>
        </p:txBody>
      </p:sp>
    </p:spTree>
    <p:extLst>
      <p:ext uri="{BB962C8B-B14F-4D97-AF65-F5344CB8AC3E}">
        <p14:creationId xmlns:p14="http://schemas.microsoft.com/office/powerpoint/2010/main" val="234598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351" y="2050343"/>
            <a:ext cx="4208049" cy="523220"/>
          </a:xfrm>
          <a:prstGeom prst="rect">
            <a:avLst/>
          </a:prstGeom>
          <a:noFill/>
        </p:spPr>
        <p:txBody>
          <a:bodyPr wrap="square" rtlCol="0">
            <a:spAutoFit/>
          </a:bodyPr>
          <a:lstStyle/>
          <a:p>
            <a:r>
              <a:rPr lang="en-US" sz="1400" b="1" i="1" dirty="0" smtClean="0"/>
              <a:t>“Getting it working is only 25% of the work”</a:t>
            </a:r>
            <a:endParaRPr lang="is-IS" sz="1400" dirty="0" smtClean="0"/>
          </a:p>
          <a:p>
            <a:endParaRPr lang="is-IS" sz="1400" dirty="0"/>
          </a:p>
        </p:txBody>
      </p:sp>
      <p:sp>
        <p:nvSpPr>
          <p:cNvPr id="4" name="TextBox 3"/>
          <p:cNvSpPr txBox="1"/>
          <p:nvPr/>
        </p:nvSpPr>
        <p:spPr>
          <a:xfrm>
            <a:off x="553578" y="1611626"/>
            <a:ext cx="2063385" cy="307777"/>
          </a:xfrm>
          <a:prstGeom prst="rect">
            <a:avLst/>
          </a:prstGeom>
          <a:noFill/>
        </p:spPr>
        <p:txBody>
          <a:bodyPr wrap="none" rtlCol="0">
            <a:spAutoFit/>
          </a:bodyPr>
          <a:lstStyle/>
          <a:p>
            <a:r>
              <a:rPr lang="en-US" sz="1400" b="1" dirty="0" smtClean="0"/>
              <a:t>Production Hardening</a:t>
            </a:r>
            <a:endParaRPr lang="en-US" sz="1400" b="1" dirty="0"/>
          </a:p>
        </p:txBody>
      </p:sp>
      <p:sp>
        <p:nvSpPr>
          <p:cNvPr id="6" name="TextBox 5"/>
          <p:cNvSpPr txBox="1"/>
          <p:nvPr/>
        </p:nvSpPr>
        <p:spPr>
          <a:xfrm>
            <a:off x="3245430" y="342071"/>
            <a:ext cx="2715295" cy="369332"/>
          </a:xfrm>
          <a:prstGeom prst="rect">
            <a:avLst/>
          </a:prstGeom>
          <a:noFill/>
        </p:spPr>
        <p:txBody>
          <a:bodyPr wrap="none" rtlCol="0">
            <a:spAutoFit/>
          </a:bodyPr>
          <a:lstStyle/>
          <a:p>
            <a:pPr algn="ctr"/>
            <a:r>
              <a:rPr lang="en-US" dirty="0" smtClean="0"/>
              <a:t>Tip #3: Build a safety net</a:t>
            </a:r>
            <a:endParaRPr lang="en-US" dirty="0"/>
          </a:p>
        </p:txBody>
      </p:sp>
      <p:pic>
        <p:nvPicPr>
          <p:cNvPr id="7" name="Picture 6"/>
          <p:cNvPicPr>
            <a:picLocks noChangeAspect="1"/>
          </p:cNvPicPr>
          <p:nvPr/>
        </p:nvPicPr>
        <p:blipFill>
          <a:blip r:embed="rId2"/>
          <a:stretch>
            <a:fillRect/>
          </a:stretch>
        </p:blipFill>
        <p:spPr>
          <a:xfrm>
            <a:off x="3036257" y="3238095"/>
            <a:ext cx="2198965" cy="1739480"/>
          </a:xfrm>
          <a:prstGeom prst="rect">
            <a:avLst/>
          </a:prstGeom>
        </p:spPr>
      </p:pic>
      <p:pic>
        <p:nvPicPr>
          <p:cNvPr id="8" name="Picture 7"/>
          <p:cNvPicPr>
            <a:picLocks noChangeAspect="1"/>
          </p:cNvPicPr>
          <p:nvPr/>
        </p:nvPicPr>
        <p:blipFill>
          <a:blip r:embed="rId3"/>
          <a:stretch>
            <a:fillRect/>
          </a:stretch>
        </p:blipFill>
        <p:spPr>
          <a:xfrm>
            <a:off x="4267954" y="2825547"/>
            <a:ext cx="2261044" cy="1549196"/>
          </a:xfrm>
          <a:prstGeom prst="rect">
            <a:avLst/>
          </a:prstGeom>
        </p:spPr>
      </p:pic>
      <p:pic>
        <p:nvPicPr>
          <p:cNvPr id="9" name="Picture 8"/>
          <p:cNvPicPr>
            <a:picLocks noChangeAspect="1"/>
          </p:cNvPicPr>
          <p:nvPr/>
        </p:nvPicPr>
        <p:blipFill>
          <a:blip r:embed="rId4"/>
          <a:stretch>
            <a:fillRect/>
          </a:stretch>
        </p:blipFill>
        <p:spPr>
          <a:xfrm>
            <a:off x="5414124" y="1758243"/>
            <a:ext cx="3049411" cy="1656096"/>
          </a:xfrm>
          <a:prstGeom prst="rect">
            <a:avLst/>
          </a:prstGeom>
        </p:spPr>
      </p:pic>
    </p:spTree>
    <p:extLst>
      <p:ext uri="{BB962C8B-B14F-4D97-AF65-F5344CB8AC3E}">
        <p14:creationId xmlns:p14="http://schemas.microsoft.com/office/powerpoint/2010/main" val="8736516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685350" y="1317077"/>
            <a:ext cx="3722050" cy="2944309"/>
          </a:xfrm>
          <a:prstGeom prst="rect">
            <a:avLst/>
          </a:prstGeom>
        </p:spPr>
      </p:pic>
      <p:sp>
        <p:nvSpPr>
          <p:cNvPr id="7" name="TextBox 6"/>
          <p:cNvSpPr txBox="1"/>
          <p:nvPr/>
        </p:nvSpPr>
        <p:spPr>
          <a:xfrm>
            <a:off x="938613" y="1619680"/>
            <a:ext cx="2464987" cy="1169551"/>
          </a:xfrm>
          <a:prstGeom prst="rect">
            <a:avLst/>
          </a:prstGeom>
          <a:noFill/>
        </p:spPr>
        <p:txBody>
          <a:bodyPr wrap="square" rtlCol="0">
            <a:spAutoFit/>
          </a:bodyPr>
          <a:lstStyle/>
          <a:p>
            <a:r>
              <a:rPr lang="en-US" sz="1400" b="1" dirty="0" smtClean="0"/>
              <a:t>Logging &amp; Monitoring</a:t>
            </a:r>
          </a:p>
          <a:p>
            <a:endParaRPr lang="en-US" sz="1400" dirty="0"/>
          </a:p>
          <a:p>
            <a:r>
              <a:rPr lang="en-US" sz="1400" dirty="0" smtClean="0"/>
              <a:t>A great start is to capture information about traffic and errors.  </a:t>
            </a:r>
          </a:p>
        </p:txBody>
      </p:sp>
      <p:sp>
        <p:nvSpPr>
          <p:cNvPr id="5" name="TextBox 4"/>
          <p:cNvSpPr txBox="1"/>
          <p:nvPr/>
        </p:nvSpPr>
        <p:spPr>
          <a:xfrm>
            <a:off x="0" y="342071"/>
            <a:ext cx="9144000" cy="369332"/>
          </a:xfrm>
          <a:prstGeom prst="rect">
            <a:avLst/>
          </a:prstGeom>
          <a:noFill/>
        </p:spPr>
        <p:txBody>
          <a:bodyPr wrap="square" rtlCol="0">
            <a:spAutoFit/>
          </a:bodyPr>
          <a:lstStyle/>
          <a:p>
            <a:pPr algn="ctr"/>
            <a:r>
              <a:rPr lang="en-US" dirty="0" smtClean="0"/>
              <a:t>Tip #3: Build a safety net</a:t>
            </a:r>
            <a:endParaRPr lang="en-US" dirty="0"/>
          </a:p>
        </p:txBody>
      </p:sp>
    </p:spTree>
    <p:extLst>
      <p:ext uri="{BB962C8B-B14F-4D97-AF65-F5344CB8AC3E}">
        <p14:creationId xmlns:p14="http://schemas.microsoft.com/office/powerpoint/2010/main" val="78500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53980" y="1291064"/>
            <a:ext cx="5422977" cy="2945150"/>
          </a:xfrm>
          <a:prstGeom prst="rect">
            <a:avLst/>
          </a:prstGeom>
        </p:spPr>
      </p:pic>
      <p:sp>
        <p:nvSpPr>
          <p:cNvPr id="2" name="TextBox 1"/>
          <p:cNvSpPr txBox="1"/>
          <p:nvPr/>
        </p:nvSpPr>
        <p:spPr>
          <a:xfrm>
            <a:off x="5955317" y="1173612"/>
            <a:ext cx="3065509" cy="1169551"/>
          </a:xfrm>
          <a:prstGeom prst="rect">
            <a:avLst/>
          </a:prstGeom>
          <a:noFill/>
        </p:spPr>
        <p:txBody>
          <a:bodyPr wrap="square" rtlCol="0">
            <a:spAutoFit/>
          </a:bodyPr>
          <a:lstStyle/>
          <a:p>
            <a:r>
              <a:rPr lang="en-US" sz="1400" b="1" smtClean="0"/>
              <a:t>Resource Consumption Dashboard </a:t>
            </a:r>
            <a:r>
              <a:rPr lang="en-US" sz="1400" dirty="0" smtClean="0"/>
              <a:t>during performance tests.  These tests were executed before and after stability bug fixes.</a:t>
            </a:r>
          </a:p>
          <a:p>
            <a:endParaRPr lang="en-US" sz="1400" dirty="0"/>
          </a:p>
        </p:txBody>
      </p:sp>
      <p:pic>
        <p:nvPicPr>
          <p:cNvPr id="5" name="Picture 4"/>
          <p:cNvPicPr>
            <a:picLocks noChangeAspect="1"/>
          </p:cNvPicPr>
          <p:nvPr/>
        </p:nvPicPr>
        <p:blipFill>
          <a:blip r:embed="rId4"/>
          <a:stretch>
            <a:fillRect/>
          </a:stretch>
        </p:blipFill>
        <p:spPr>
          <a:xfrm>
            <a:off x="5685802" y="3190068"/>
            <a:ext cx="3458198" cy="1751267"/>
          </a:xfrm>
          <a:prstGeom prst="rect">
            <a:avLst/>
          </a:prstGeom>
        </p:spPr>
      </p:pic>
      <p:cxnSp>
        <p:nvCxnSpPr>
          <p:cNvPr id="6" name="Straight Arrow Connector 5"/>
          <p:cNvCxnSpPr>
            <a:stCxn id="13" idx="0"/>
          </p:cNvCxnSpPr>
          <p:nvPr/>
        </p:nvCxnSpPr>
        <p:spPr>
          <a:xfrm flipV="1">
            <a:off x="3360708" y="1896692"/>
            <a:ext cx="664361" cy="276993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 name="Straight Connector 6"/>
          <p:cNvCxnSpPr/>
          <p:nvPr/>
        </p:nvCxnSpPr>
        <p:spPr>
          <a:xfrm>
            <a:off x="3743058" y="1845892"/>
            <a:ext cx="606751" cy="0"/>
          </a:xfrm>
          <a:prstGeom prst="line">
            <a:avLst/>
          </a:prstGeom>
        </p:spPr>
        <p:style>
          <a:lnRef idx="2">
            <a:schemeClr val="accent4"/>
          </a:lnRef>
          <a:fillRef idx="0">
            <a:schemeClr val="accent4"/>
          </a:fillRef>
          <a:effectRef idx="1">
            <a:schemeClr val="accent4"/>
          </a:effectRef>
          <a:fontRef idx="minor">
            <a:schemeClr val="tx1"/>
          </a:fontRef>
        </p:style>
      </p:cxnSp>
      <p:sp>
        <p:nvSpPr>
          <p:cNvPr id="8" name="TextBox 7"/>
          <p:cNvSpPr txBox="1"/>
          <p:nvPr/>
        </p:nvSpPr>
        <p:spPr>
          <a:xfrm>
            <a:off x="1710614" y="4645541"/>
            <a:ext cx="3964547" cy="276999"/>
          </a:xfrm>
          <a:prstGeom prst="rect">
            <a:avLst/>
          </a:prstGeom>
          <a:noFill/>
        </p:spPr>
        <p:txBody>
          <a:bodyPr wrap="none" rtlCol="0">
            <a:spAutoFit/>
          </a:bodyPr>
          <a:lstStyle/>
          <a:p>
            <a:r>
              <a:rPr lang="en-US" sz="1200" smtClean="0"/>
              <a:t>Docker mistakenly restarting engine </a:t>
            </a:r>
            <a:r>
              <a:rPr lang="en-US" sz="1200" dirty="0" smtClean="0"/>
              <a:t>before but not after</a:t>
            </a:r>
            <a:endParaRPr lang="en-US" sz="1200" dirty="0"/>
          </a:p>
        </p:txBody>
      </p:sp>
      <p:cxnSp>
        <p:nvCxnSpPr>
          <p:cNvPr id="9" name="Straight Arrow Connector 8"/>
          <p:cNvCxnSpPr/>
          <p:nvPr/>
        </p:nvCxnSpPr>
        <p:spPr>
          <a:xfrm flipV="1">
            <a:off x="4571136" y="3516033"/>
            <a:ext cx="3048447" cy="109979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p:cNvCxnSpPr>
            <a:stCxn id="12" idx="1"/>
          </p:cNvCxnSpPr>
          <p:nvPr/>
        </p:nvCxnSpPr>
        <p:spPr>
          <a:xfrm flipH="1" flipV="1">
            <a:off x="4025069" y="2555194"/>
            <a:ext cx="2708104" cy="12646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1" name="Straight Arrow Connector 10"/>
          <p:cNvCxnSpPr/>
          <p:nvPr/>
        </p:nvCxnSpPr>
        <p:spPr>
          <a:xfrm flipH="1">
            <a:off x="8272330" y="2875967"/>
            <a:ext cx="376370" cy="73890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2" name="TextBox 11"/>
          <p:cNvSpPr txBox="1"/>
          <p:nvPr/>
        </p:nvSpPr>
        <p:spPr>
          <a:xfrm>
            <a:off x="6733173" y="2543163"/>
            <a:ext cx="2404826" cy="276999"/>
          </a:xfrm>
          <a:prstGeom prst="rect">
            <a:avLst/>
          </a:prstGeom>
          <a:noFill/>
        </p:spPr>
        <p:txBody>
          <a:bodyPr wrap="none" rtlCol="0">
            <a:spAutoFit/>
          </a:bodyPr>
          <a:lstStyle/>
          <a:p>
            <a:r>
              <a:rPr lang="en-US" sz="1200" dirty="0" smtClean="0"/>
              <a:t>Memory leak before but not after</a:t>
            </a:r>
            <a:endParaRPr lang="en-US" sz="1200" dirty="0"/>
          </a:p>
        </p:txBody>
      </p:sp>
      <p:sp>
        <p:nvSpPr>
          <p:cNvPr id="13" name="TextBox 12"/>
          <p:cNvSpPr txBox="1"/>
          <p:nvPr/>
        </p:nvSpPr>
        <p:spPr>
          <a:xfrm>
            <a:off x="267430" y="1025132"/>
            <a:ext cx="766557" cy="338554"/>
          </a:xfrm>
          <a:prstGeom prst="rect">
            <a:avLst/>
          </a:prstGeom>
          <a:noFill/>
        </p:spPr>
        <p:txBody>
          <a:bodyPr wrap="none" rtlCol="0">
            <a:spAutoFit/>
          </a:bodyPr>
          <a:lstStyle/>
          <a:p>
            <a:r>
              <a:rPr lang="en-US" sz="1600" dirty="0" smtClean="0"/>
              <a:t>before</a:t>
            </a:r>
            <a:endParaRPr lang="en-US" sz="1600" dirty="0"/>
          </a:p>
        </p:txBody>
      </p:sp>
      <p:sp>
        <p:nvSpPr>
          <p:cNvPr id="14" name="TextBox 13"/>
          <p:cNvSpPr txBox="1"/>
          <p:nvPr/>
        </p:nvSpPr>
        <p:spPr>
          <a:xfrm>
            <a:off x="5846249" y="2902539"/>
            <a:ext cx="596638" cy="338554"/>
          </a:xfrm>
          <a:prstGeom prst="rect">
            <a:avLst/>
          </a:prstGeom>
          <a:noFill/>
        </p:spPr>
        <p:txBody>
          <a:bodyPr wrap="none" rtlCol="0">
            <a:spAutoFit/>
          </a:bodyPr>
          <a:lstStyle/>
          <a:p>
            <a:r>
              <a:rPr lang="en-US" sz="1600" dirty="0" smtClean="0"/>
              <a:t>after</a:t>
            </a:r>
            <a:endParaRPr lang="en-US" sz="1600" dirty="0"/>
          </a:p>
        </p:txBody>
      </p:sp>
      <p:sp>
        <p:nvSpPr>
          <p:cNvPr id="18" name="TextBox 17"/>
          <p:cNvSpPr txBox="1"/>
          <p:nvPr/>
        </p:nvSpPr>
        <p:spPr>
          <a:xfrm>
            <a:off x="0" y="342071"/>
            <a:ext cx="9144000" cy="369332"/>
          </a:xfrm>
          <a:prstGeom prst="rect">
            <a:avLst/>
          </a:prstGeom>
          <a:noFill/>
        </p:spPr>
        <p:txBody>
          <a:bodyPr wrap="square" rtlCol="0">
            <a:spAutoFit/>
          </a:bodyPr>
          <a:lstStyle/>
          <a:p>
            <a:pPr algn="ctr"/>
            <a:r>
              <a:rPr lang="en-US" dirty="0" smtClean="0"/>
              <a:t>Tip #3: Build a safety net</a:t>
            </a:r>
            <a:endParaRPr lang="en-US" dirty="0"/>
          </a:p>
        </p:txBody>
      </p:sp>
    </p:spTree>
    <p:extLst>
      <p:ext uri="{BB962C8B-B14F-4D97-AF65-F5344CB8AC3E}">
        <p14:creationId xmlns:p14="http://schemas.microsoft.com/office/powerpoint/2010/main" val="1783099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60421" y="1076771"/>
            <a:ext cx="2344320" cy="1681842"/>
          </a:xfrm>
          <a:prstGeom prst="rect">
            <a:avLst/>
          </a:prstGeom>
        </p:spPr>
      </p:pic>
      <p:sp>
        <p:nvSpPr>
          <p:cNvPr id="3" name="TextBox 2"/>
          <p:cNvSpPr txBox="1"/>
          <p:nvPr/>
        </p:nvSpPr>
        <p:spPr>
          <a:xfrm>
            <a:off x="3490428" y="743485"/>
            <a:ext cx="1744387" cy="276999"/>
          </a:xfrm>
          <a:prstGeom prst="rect">
            <a:avLst/>
          </a:prstGeom>
          <a:noFill/>
        </p:spPr>
        <p:txBody>
          <a:bodyPr wrap="none" rtlCol="0">
            <a:spAutoFit/>
          </a:bodyPr>
          <a:lstStyle/>
          <a:p>
            <a:pPr algn="ctr"/>
            <a:r>
              <a:rPr lang="en-US" sz="1200" dirty="0" smtClean="0"/>
              <a:t>Engine </a:t>
            </a:r>
            <a:r>
              <a:rPr lang="en-US" sz="1200" smtClean="0"/>
              <a:t>Memory Usage</a:t>
            </a:r>
            <a:endParaRPr lang="en-US" sz="1200"/>
          </a:p>
        </p:txBody>
      </p:sp>
      <p:pic>
        <p:nvPicPr>
          <p:cNvPr id="4" name="Picture 3"/>
          <p:cNvPicPr>
            <a:picLocks noChangeAspect="1"/>
          </p:cNvPicPr>
          <p:nvPr/>
        </p:nvPicPr>
        <p:blipFill>
          <a:blip r:embed="rId3"/>
          <a:stretch>
            <a:fillRect/>
          </a:stretch>
        </p:blipFill>
        <p:spPr>
          <a:xfrm>
            <a:off x="6284171" y="1076772"/>
            <a:ext cx="2457047" cy="1681841"/>
          </a:xfrm>
          <a:prstGeom prst="rect">
            <a:avLst/>
          </a:prstGeom>
        </p:spPr>
      </p:pic>
      <p:sp>
        <p:nvSpPr>
          <p:cNvPr id="5" name="TextBox 4"/>
          <p:cNvSpPr txBox="1"/>
          <p:nvPr/>
        </p:nvSpPr>
        <p:spPr>
          <a:xfrm>
            <a:off x="6977240" y="743485"/>
            <a:ext cx="1087156" cy="276999"/>
          </a:xfrm>
          <a:prstGeom prst="rect">
            <a:avLst/>
          </a:prstGeom>
          <a:noFill/>
        </p:spPr>
        <p:txBody>
          <a:bodyPr wrap="none" rtlCol="0">
            <a:spAutoFit/>
          </a:bodyPr>
          <a:lstStyle/>
          <a:p>
            <a:pPr algn="ctr"/>
            <a:r>
              <a:rPr lang="en-US" sz="1200" smtClean="0"/>
              <a:t>Apps Loaded</a:t>
            </a:r>
            <a:endParaRPr lang="en-US" sz="1200" dirty="0"/>
          </a:p>
        </p:txBody>
      </p:sp>
      <p:pic>
        <p:nvPicPr>
          <p:cNvPr id="6" name="Picture 5"/>
          <p:cNvPicPr>
            <a:picLocks noChangeAspect="1"/>
          </p:cNvPicPr>
          <p:nvPr/>
        </p:nvPicPr>
        <p:blipFill>
          <a:blip r:embed="rId4"/>
          <a:stretch>
            <a:fillRect/>
          </a:stretch>
        </p:blipFill>
        <p:spPr>
          <a:xfrm>
            <a:off x="3243329" y="3324316"/>
            <a:ext cx="2344840" cy="1606610"/>
          </a:xfrm>
          <a:prstGeom prst="rect">
            <a:avLst/>
          </a:prstGeom>
        </p:spPr>
      </p:pic>
      <p:sp>
        <p:nvSpPr>
          <p:cNvPr id="7" name="TextBox 6"/>
          <p:cNvSpPr txBox="1"/>
          <p:nvPr/>
        </p:nvSpPr>
        <p:spPr>
          <a:xfrm>
            <a:off x="3549238" y="2972133"/>
            <a:ext cx="1455847" cy="276999"/>
          </a:xfrm>
          <a:prstGeom prst="rect">
            <a:avLst/>
          </a:prstGeom>
          <a:noFill/>
        </p:spPr>
        <p:txBody>
          <a:bodyPr wrap="none" rtlCol="0">
            <a:spAutoFit/>
          </a:bodyPr>
          <a:lstStyle/>
          <a:p>
            <a:pPr algn="ctr"/>
            <a:r>
              <a:rPr lang="en-US" sz="1200" dirty="0" smtClean="0"/>
              <a:t>Sessions Per User</a:t>
            </a:r>
            <a:endParaRPr lang="en-US" sz="1200" dirty="0"/>
          </a:p>
        </p:txBody>
      </p:sp>
      <p:pic>
        <p:nvPicPr>
          <p:cNvPr id="8" name="Picture 7"/>
          <p:cNvPicPr>
            <a:picLocks noChangeAspect="1"/>
          </p:cNvPicPr>
          <p:nvPr/>
        </p:nvPicPr>
        <p:blipFill>
          <a:blip r:embed="rId5"/>
          <a:stretch>
            <a:fillRect/>
          </a:stretch>
        </p:blipFill>
        <p:spPr>
          <a:xfrm>
            <a:off x="6284171" y="3232668"/>
            <a:ext cx="2457770" cy="1698258"/>
          </a:xfrm>
          <a:prstGeom prst="rect">
            <a:avLst/>
          </a:prstGeom>
        </p:spPr>
      </p:pic>
      <p:sp>
        <p:nvSpPr>
          <p:cNvPr id="9" name="TextBox 8"/>
          <p:cNvSpPr txBox="1"/>
          <p:nvPr/>
        </p:nvSpPr>
        <p:spPr>
          <a:xfrm>
            <a:off x="6908313" y="2920859"/>
            <a:ext cx="1225015" cy="276999"/>
          </a:xfrm>
          <a:prstGeom prst="rect">
            <a:avLst/>
          </a:prstGeom>
          <a:noFill/>
        </p:spPr>
        <p:txBody>
          <a:bodyPr wrap="none" rtlCol="0">
            <a:spAutoFit/>
          </a:bodyPr>
          <a:lstStyle/>
          <a:p>
            <a:pPr algn="ctr"/>
            <a:r>
              <a:rPr lang="en-US" sz="1200" dirty="0" smtClean="0"/>
              <a:t>Cache Hit Rate</a:t>
            </a:r>
            <a:endParaRPr lang="en-US" sz="1200" dirty="0"/>
          </a:p>
        </p:txBody>
      </p:sp>
      <p:sp>
        <p:nvSpPr>
          <p:cNvPr id="11" name="TextBox 10"/>
          <p:cNvSpPr txBox="1"/>
          <p:nvPr/>
        </p:nvSpPr>
        <p:spPr>
          <a:xfrm>
            <a:off x="478726" y="1657884"/>
            <a:ext cx="2102265" cy="1600438"/>
          </a:xfrm>
          <a:prstGeom prst="rect">
            <a:avLst/>
          </a:prstGeom>
          <a:noFill/>
        </p:spPr>
        <p:txBody>
          <a:bodyPr wrap="square" rtlCol="0">
            <a:spAutoFit/>
          </a:bodyPr>
          <a:lstStyle/>
          <a:p>
            <a:r>
              <a:rPr lang="en-US" sz="1400" b="1" dirty="0" smtClean="0"/>
              <a:t>Metrics Monitoring - Engine Metrics </a:t>
            </a:r>
            <a:r>
              <a:rPr lang="en-US" sz="1400" dirty="0" smtClean="0"/>
              <a:t>collected during the performance tests helped to diagnose the source of Docker container crashes.</a:t>
            </a:r>
            <a:endParaRPr lang="en-US" sz="1400" dirty="0"/>
          </a:p>
        </p:txBody>
      </p:sp>
      <p:sp>
        <p:nvSpPr>
          <p:cNvPr id="12" name="TextBox 11"/>
          <p:cNvSpPr txBox="1"/>
          <p:nvPr/>
        </p:nvSpPr>
        <p:spPr>
          <a:xfrm>
            <a:off x="0" y="342071"/>
            <a:ext cx="9144000" cy="369332"/>
          </a:xfrm>
          <a:prstGeom prst="rect">
            <a:avLst/>
          </a:prstGeom>
          <a:noFill/>
        </p:spPr>
        <p:txBody>
          <a:bodyPr wrap="square" rtlCol="0">
            <a:spAutoFit/>
          </a:bodyPr>
          <a:lstStyle/>
          <a:p>
            <a:pPr algn="ctr"/>
            <a:r>
              <a:rPr lang="en-US" dirty="0" smtClean="0"/>
              <a:t>Tip #3: Build a safety net</a:t>
            </a:r>
            <a:endParaRPr lang="en-US" dirty="0"/>
          </a:p>
        </p:txBody>
      </p:sp>
    </p:spTree>
    <p:extLst>
      <p:ext uri="{BB962C8B-B14F-4D97-AF65-F5344CB8AC3E}">
        <p14:creationId xmlns:p14="http://schemas.microsoft.com/office/powerpoint/2010/main" val="3791950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96811" y="2008189"/>
            <a:ext cx="2859608" cy="2051311"/>
          </a:xfrm>
          <a:prstGeom prst="rect">
            <a:avLst/>
          </a:prstGeom>
        </p:spPr>
      </p:pic>
      <p:sp>
        <p:nvSpPr>
          <p:cNvPr id="3" name="TextBox 2"/>
          <p:cNvSpPr txBox="1"/>
          <p:nvPr/>
        </p:nvSpPr>
        <p:spPr>
          <a:xfrm>
            <a:off x="493760" y="4332179"/>
            <a:ext cx="3098925" cy="307777"/>
          </a:xfrm>
          <a:prstGeom prst="rect">
            <a:avLst/>
          </a:prstGeom>
          <a:noFill/>
        </p:spPr>
        <p:txBody>
          <a:bodyPr wrap="none" rtlCol="0">
            <a:spAutoFit/>
          </a:bodyPr>
          <a:lstStyle/>
          <a:p>
            <a:r>
              <a:rPr lang="en-US" sz="1400" b="1" dirty="0" smtClean="0"/>
              <a:t>Micro-service </a:t>
            </a:r>
            <a:r>
              <a:rPr lang="en-US" sz="1400" b="1" smtClean="0"/>
              <a:t>Metrics Dashboards</a:t>
            </a:r>
            <a:endParaRPr lang="en-US" sz="1400" b="1" dirty="0"/>
          </a:p>
        </p:txBody>
      </p:sp>
      <p:sp>
        <p:nvSpPr>
          <p:cNvPr id="4" name="TextBox 3"/>
          <p:cNvSpPr txBox="1"/>
          <p:nvPr/>
        </p:nvSpPr>
        <p:spPr>
          <a:xfrm>
            <a:off x="3592685" y="1649143"/>
            <a:ext cx="1656223" cy="307777"/>
          </a:xfrm>
          <a:prstGeom prst="rect">
            <a:avLst/>
          </a:prstGeom>
          <a:noFill/>
        </p:spPr>
        <p:txBody>
          <a:bodyPr wrap="none" rtlCol="0">
            <a:spAutoFit/>
          </a:bodyPr>
          <a:lstStyle/>
          <a:p>
            <a:r>
              <a:rPr lang="en-US" sz="1400" smtClean="0"/>
              <a:t>Go-routine Growth</a:t>
            </a:r>
            <a:endParaRPr lang="en-US" sz="1400"/>
          </a:p>
        </p:txBody>
      </p:sp>
      <p:pic>
        <p:nvPicPr>
          <p:cNvPr id="5" name="Picture 4"/>
          <p:cNvPicPr>
            <a:picLocks noChangeAspect="1"/>
          </p:cNvPicPr>
          <p:nvPr/>
        </p:nvPicPr>
        <p:blipFill>
          <a:blip r:embed="rId3"/>
          <a:stretch>
            <a:fillRect/>
          </a:stretch>
        </p:blipFill>
        <p:spPr>
          <a:xfrm>
            <a:off x="239935" y="1419023"/>
            <a:ext cx="2805600" cy="2100281"/>
          </a:xfrm>
          <a:prstGeom prst="rect">
            <a:avLst/>
          </a:prstGeom>
        </p:spPr>
      </p:pic>
      <p:sp>
        <p:nvSpPr>
          <p:cNvPr id="6" name="TextBox 5"/>
          <p:cNvSpPr txBox="1"/>
          <p:nvPr/>
        </p:nvSpPr>
        <p:spPr>
          <a:xfrm>
            <a:off x="659934" y="1043308"/>
            <a:ext cx="1965603" cy="307777"/>
          </a:xfrm>
          <a:prstGeom prst="rect">
            <a:avLst/>
          </a:prstGeom>
          <a:noFill/>
        </p:spPr>
        <p:txBody>
          <a:bodyPr wrap="none" rtlCol="0">
            <a:spAutoFit/>
          </a:bodyPr>
          <a:lstStyle/>
          <a:p>
            <a:r>
              <a:rPr lang="en-US" sz="1400" dirty="0" smtClean="0"/>
              <a:t>File Descriptor Growth</a:t>
            </a:r>
            <a:endParaRPr lang="en-US" sz="1400" dirty="0"/>
          </a:p>
        </p:txBody>
      </p:sp>
      <p:pic>
        <p:nvPicPr>
          <p:cNvPr id="7" name="Picture 6"/>
          <p:cNvPicPr>
            <a:picLocks noChangeAspect="1"/>
          </p:cNvPicPr>
          <p:nvPr/>
        </p:nvPicPr>
        <p:blipFill>
          <a:blip r:embed="rId4"/>
          <a:stretch>
            <a:fillRect/>
          </a:stretch>
        </p:blipFill>
        <p:spPr>
          <a:xfrm>
            <a:off x="6025273" y="2751674"/>
            <a:ext cx="2774649" cy="2067169"/>
          </a:xfrm>
          <a:prstGeom prst="rect">
            <a:avLst/>
          </a:prstGeom>
        </p:spPr>
      </p:pic>
      <p:sp>
        <p:nvSpPr>
          <p:cNvPr id="8" name="TextBox 7"/>
          <p:cNvSpPr txBox="1"/>
          <p:nvPr/>
        </p:nvSpPr>
        <p:spPr>
          <a:xfrm>
            <a:off x="6648602" y="2367479"/>
            <a:ext cx="1527982" cy="307777"/>
          </a:xfrm>
          <a:prstGeom prst="rect">
            <a:avLst/>
          </a:prstGeom>
          <a:noFill/>
        </p:spPr>
        <p:txBody>
          <a:bodyPr wrap="none" rtlCol="0">
            <a:spAutoFit/>
          </a:bodyPr>
          <a:lstStyle/>
          <a:p>
            <a:r>
              <a:rPr lang="en-US" sz="1400" smtClean="0"/>
              <a:t>Process Memory</a:t>
            </a:r>
            <a:endParaRPr lang="en-US" sz="1400" dirty="0"/>
          </a:p>
        </p:txBody>
      </p:sp>
      <p:cxnSp>
        <p:nvCxnSpPr>
          <p:cNvPr id="9" name="Straight Arrow Connector 8"/>
          <p:cNvCxnSpPr>
            <a:stCxn id="18" idx="1"/>
          </p:cNvCxnSpPr>
          <p:nvPr/>
        </p:nvCxnSpPr>
        <p:spPr>
          <a:xfrm flipH="1">
            <a:off x="3213219" y="1179701"/>
            <a:ext cx="2224956" cy="4440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p:nvPr/>
        </p:nvCxnSpPr>
        <p:spPr>
          <a:xfrm flipH="1">
            <a:off x="5093293" y="1351085"/>
            <a:ext cx="504202" cy="20425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5" name="Straight Arrow Connector 14"/>
          <p:cNvCxnSpPr/>
          <p:nvPr/>
        </p:nvCxnSpPr>
        <p:spPr>
          <a:xfrm>
            <a:off x="7016097" y="1760434"/>
            <a:ext cx="102549" cy="48703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8" name="TextBox 17"/>
          <p:cNvSpPr txBox="1"/>
          <p:nvPr/>
        </p:nvSpPr>
        <p:spPr>
          <a:xfrm>
            <a:off x="5438175" y="948868"/>
            <a:ext cx="3492180" cy="461665"/>
          </a:xfrm>
          <a:prstGeom prst="rect">
            <a:avLst/>
          </a:prstGeom>
          <a:noFill/>
        </p:spPr>
        <p:txBody>
          <a:bodyPr wrap="square" rtlCol="0">
            <a:spAutoFit/>
          </a:bodyPr>
          <a:lstStyle/>
          <a:p>
            <a:pPr algn="ctr"/>
            <a:r>
              <a:rPr lang="en-US" sz="1200" b="1" dirty="0" err="1" smtClean="0"/>
              <a:t>Grafana</a:t>
            </a:r>
            <a:r>
              <a:rPr lang="en-US" sz="1200" b="1" dirty="0" smtClean="0"/>
              <a:t> dashboards</a:t>
            </a:r>
            <a:r>
              <a:rPr lang="en-US" sz="1200" dirty="0" smtClean="0"/>
              <a:t> were used to quickly </a:t>
            </a:r>
          </a:p>
          <a:p>
            <a:pPr algn="ctr"/>
            <a:r>
              <a:rPr lang="en-US" sz="1200" dirty="0" smtClean="0"/>
              <a:t>determine the cause of service memory leaks</a:t>
            </a:r>
            <a:endParaRPr lang="en-US" sz="1200" dirty="0"/>
          </a:p>
        </p:txBody>
      </p:sp>
      <p:sp>
        <p:nvSpPr>
          <p:cNvPr id="14" name="TextBox 13"/>
          <p:cNvSpPr txBox="1"/>
          <p:nvPr/>
        </p:nvSpPr>
        <p:spPr>
          <a:xfrm>
            <a:off x="0" y="342071"/>
            <a:ext cx="9144000" cy="369332"/>
          </a:xfrm>
          <a:prstGeom prst="rect">
            <a:avLst/>
          </a:prstGeom>
          <a:noFill/>
        </p:spPr>
        <p:txBody>
          <a:bodyPr wrap="square" rtlCol="0">
            <a:spAutoFit/>
          </a:bodyPr>
          <a:lstStyle/>
          <a:p>
            <a:pPr algn="ctr"/>
            <a:r>
              <a:rPr lang="en-US" dirty="0" smtClean="0"/>
              <a:t>Tip #3: Build a safety net</a:t>
            </a:r>
            <a:endParaRPr lang="en-US" dirty="0"/>
          </a:p>
        </p:txBody>
      </p:sp>
    </p:spTree>
    <p:extLst>
      <p:ext uri="{BB962C8B-B14F-4D97-AF65-F5344CB8AC3E}">
        <p14:creationId xmlns:p14="http://schemas.microsoft.com/office/powerpoint/2010/main" val="15467877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015" y="2023488"/>
            <a:ext cx="1962150" cy="1376204"/>
          </a:xfrm>
          <a:prstGeom prst="rect">
            <a:avLst/>
          </a:prstGeom>
        </p:spPr>
      </p:pic>
      <p:sp>
        <p:nvSpPr>
          <p:cNvPr id="7" name="TextBox 6"/>
          <p:cNvSpPr txBox="1"/>
          <p:nvPr/>
        </p:nvSpPr>
        <p:spPr>
          <a:xfrm>
            <a:off x="994089" y="1324695"/>
            <a:ext cx="2190023" cy="523220"/>
          </a:xfrm>
          <a:prstGeom prst="rect">
            <a:avLst/>
          </a:prstGeom>
          <a:noFill/>
        </p:spPr>
        <p:txBody>
          <a:bodyPr wrap="none" rtlCol="0">
            <a:spAutoFit/>
          </a:bodyPr>
          <a:lstStyle/>
          <a:p>
            <a:r>
              <a:rPr lang="en-US" sz="1400" b="1" dirty="0" smtClean="0"/>
              <a:t>Go-live </a:t>
            </a:r>
            <a:r>
              <a:rPr lang="en-US" sz="1400" b="1" smtClean="0"/>
              <a:t>with confidence</a:t>
            </a:r>
            <a:endParaRPr lang="en-US" sz="1400" b="1" dirty="0"/>
          </a:p>
          <a:p>
            <a:endParaRPr lang="en-US" sz="1400" b="1" dirty="0"/>
          </a:p>
        </p:txBody>
      </p:sp>
      <p:sp>
        <p:nvSpPr>
          <p:cNvPr id="5" name="Rectangle 4"/>
          <p:cNvSpPr/>
          <p:nvPr/>
        </p:nvSpPr>
        <p:spPr>
          <a:xfrm>
            <a:off x="976061" y="3844672"/>
            <a:ext cx="2639448" cy="738664"/>
          </a:xfrm>
          <a:prstGeom prst="rect">
            <a:avLst/>
          </a:prstGeom>
        </p:spPr>
        <p:txBody>
          <a:bodyPr wrap="square">
            <a:spAutoFit/>
          </a:bodyPr>
          <a:lstStyle/>
          <a:p>
            <a:pPr algn="ctr"/>
            <a:r>
              <a:rPr lang="en-US" sz="1400" b="1" dirty="0" smtClean="0"/>
              <a:t>Don’t have to wait until customers call to find out about issues</a:t>
            </a:r>
            <a:endParaRPr lang="en-US" sz="1400" b="1" dirty="0"/>
          </a:p>
        </p:txBody>
      </p:sp>
      <p:sp>
        <p:nvSpPr>
          <p:cNvPr id="10" name="Rectangle 9"/>
          <p:cNvSpPr/>
          <p:nvPr/>
        </p:nvSpPr>
        <p:spPr>
          <a:xfrm>
            <a:off x="5321354" y="1381488"/>
            <a:ext cx="2663762" cy="523220"/>
          </a:xfrm>
          <a:prstGeom prst="rect">
            <a:avLst/>
          </a:prstGeom>
        </p:spPr>
        <p:txBody>
          <a:bodyPr wrap="square">
            <a:spAutoFit/>
          </a:bodyPr>
          <a:lstStyle/>
          <a:p>
            <a:pPr algn="ctr"/>
            <a:r>
              <a:rPr lang="en-US" sz="1400" b="1" dirty="0" smtClean="0"/>
              <a:t>Much faster to debug complex issues</a:t>
            </a:r>
            <a:endParaRPr lang="en-US" sz="1400" b="1" dirty="0"/>
          </a:p>
        </p:txBody>
      </p:sp>
      <p:cxnSp>
        <p:nvCxnSpPr>
          <p:cNvPr id="12" name="Straight Arrow Connector 11"/>
          <p:cNvCxnSpPr/>
          <p:nvPr/>
        </p:nvCxnSpPr>
        <p:spPr>
          <a:xfrm flipH="1">
            <a:off x="5181600" y="1847915"/>
            <a:ext cx="508000" cy="38728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4927601" y="3302001"/>
            <a:ext cx="507999" cy="352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744641" y="3413363"/>
            <a:ext cx="598374" cy="3966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854296" y="1717142"/>
            <a:ext cx="488719" cy="32001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559669" y="3736951"/>
            <a:ext cx="3615092" cy="954107"/>
          </a:xfrm>
          <a:prstGeom prst="rect">
            <a:avLst/>
          </a:prstGeom>
        </p:spPr>
        <p:txBody>
          <a:bodyPr wrap="none">
            <a:spAutoFit/>
          </a:bodyPr>
          <a:lstStyle/>
          <a:p>
            <a:pPr algn="ctr"/>
            <a:r>
              <a:rPr lang="en-US" sz="1400" b="1" dirty="0" smtClean="0"/>
              <a:t>Can answer the questions like:</a:t>
            </a:r>
          </a:p>
          <a:p>
            <a:pPr algn="ctr"/>
            <a:r>
              <a:rPr lang="en-US" sz="1400" b="1" dirty="0" smtClean="0"/>
              <a:t>How many people are using my feature?</a:t>
            </a:r>
          </a:p>
          <a:p>
            <a:pPr algn="ctr"/>
            <a:r>
              <a:rPr lang="en-US" sz="1400" b="1" dirty="0" smtClean="0"/>
              <a:t>How many requests have they made?</a:t>
            </a:r>
          </a:p>
          <a:p>
            <a:pPr algn="ctr"/>
            <a:r>
              <a:rPr lang="en-US" sz="1400" b="1" dirty="0" smtClean="0"/>
              <a:t>How many errors have they had?</a:t>
            </a:r>
          </a:p>
        </p:txBody>
      </p:sp>
      <p:sp>
        <p:nvSpPr>
          <p:cNvPr id="13" name="TextBox 12"/>
          <p:cNvSpPr txBox="1"/>
          <p:nvPr/>
        </p:nvSpPr>
        <p:spPr>
          <a:xfrm>
            <a:off x="0" y="342071"/>
            <a:ext cx="9144000" cy="369332"/>
          </a:xfrm>
          <a:prstGeom prst="rect">
            <a:avLst/>
          </a:prstGeom>
          <a:noFill/>
        </p:spPr>
        <p:txBody>
          <a:bodyPr wrap="square" rtlCol="0">
            <a:spAutoFit/>
          </a:bodyPr>
          <a:lstStyle/>
          <a:p>
            <a:pPr algn="ctr"/>
            <a:r>
              <a:rPr lang="en-US" dirty="0" smtClean="0"/>
              <a:t>Tip #3: Build a safety net</a:t>
            </a:r>
            <a:endParaRPr lang="en-US" dirty="0"/>
          </a:p>
        </p:txBody>
      </p:sp>
      <p:sp>
        <p:nvSpPr>
          <p:cNvPr id="15" name="TextBox 14"/>
          <p:cNvSpPr txBox="1"/>
          <p:nvPr/>
        </p:nvSpPr>
        <p:spPr>
          <a:xfrm>
            <a:off x="3879096" y="2510054"/>
            <a:ext cx="889987" cy="307777"/>
          </a:xfrm>
          <a:prstGeom prst="rect">
            <a:avLst/>
          </a:prstGeom>
          <a:noFill/>
        </p:spPr>
        <p:txBody>
          <a:bodyPr wrap="none" rtlCol="0">
            <a:spAutoFit/>
          </a:bodyPr>
          <a:lstStyle/>
          <a:p>
            <a:r>
              <a:rPr lang="en-US" sz="1400" b="1" dirty="0" smtClean="0"/>
              <a:t>Benefits</a:t>
            </a:r>
            <a:endParaRPr lang="en-US" sz="1400" b="1" dirty="0"/>
          </a:p>
        </p:txBody>
      </p:sp>
    </p:spTree>
    <p:extLst>
      <p:ext uri="{BB962C8B-B14F-4D97-AF65-F5344CB8AC3E}">
        <p14:creationId xmlns:p14="http://schemas.microsoft.com/office/powerpoint/2010/main" val="11582970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5538" y="3392220"/>
            <a:ext cx="909899" cy="909899"/>
          </a:xfrm>
          <a:prstGeom prst="rect">
            <a:avLst/>
          </a:prstGeom>
        </p:spPr>
      </p:pic>
      <p:sp>
        <p:nvSpPr>
          <p:cNvPr id="2" name="TextBox 1"/>
          <p:cNvSpPr txBox="1"/>
          <p:nvPr/>
        </p:nvSpPr>
        <p:spPr>
          <a:xfrm>
            <a:off x="3746705" y="337791"/>
            <a:ext cx="1249060" cy="369332"/>
          </a:xfrm>
          <a:prstGeom prst="rect">
            <a:avLst/>
          </a:prstGeom>
          <a:noFill/>
        </p:spPr>
        <p:txBody>
          <a:bodyPr wrap="none" rtlCol="0">
            <a:spAutoFit/>
          </a:bodyPr>
          <a:lstStyle/>
          <a:p>
            <a:r>
              <a:rPr lang="en-US" smtClean="0"/>
              <a:t>About Qlik</a:t>
            </a:r>
            <a:endParaRPr lang="en-US" dirty="0"/>
          </a:p>
        </p:txBody>
      </p:sp>
      <p:pic>
        <p:nvPicPr>
          <p:cNvPr id="6" name="Picture 5"/>
          <p:cNvPicPr>
            <a:picLocks noChangeAspect="1"/>
          </p:cNvPicPr>
          <p:nvPr/>
        </p:nvPicPr>
        <p:blipFill>
          <a:blip r:embed="rId3"/>
          <a:stretch>
            <a:fillRect/>
          </a:stretch>
        </p:blipFill>
        <p:spPr>
          <a:xfrm>
            <a:off x="2969298" y="3540628"/>
            <a:ext cx="1640802" cy="1289497"/>
          </a:xfrm>
          <a:prstGeom prst="rect">
            <a:avLst/>
          </a:prstGeom>
        </p:spPr>
      </p:pic>
      <p:pic>
        <p:nvPicPr>
          <p:cNvPr id="18" name="Picture 17"/>
          <p:cNvPicPr>
            <a:picLocks noChangeAspect="1"/>
          </p:cNvPicPr>
          <p:nvPr/>
        </p:nvPicPr>
        <p:blipFill>
          <a:blip r:embed="rId4"/>
          <a:stretch>
            <a:fillRect/>
          </a:stretch>
        </p:blipFill>
        <p:spPr>
          <a:xfrm>
            <a:off x="1512606" y="1574290"/>
            <a:ext cx="5083857" cy="1715670"/>
          </a:xfrm>
          <a:prstGeom prst="rect">
            <a:avLst/>
          </a:prstGeom>
        </p:spPr>
      </p:pic>
      <p:sp>
        <p:nvSpPr>
          <p:cNvPr id="19" name="TextBox 18"/>
          <p:cNvSpPr txBox="1"/>
          <p:nvPr/>
        </p:nvSpPr>
        <p:spPr>
          <a:xfrm>
            <a:off x="680745" y="3136072"/>
            <a:ext cx="1957331" cy="523220"/>
          </a:xfrm>
          <a:prstGeom prst="rect">
            <a:avLst/>
          </a:prstGeom>
          <a:noFill/>
        </p:spPr>
        <p:txBody>
          <a:bodyPr wrap="none" rtlCol="0">
            <a:spAutoFit/>
          </a:bodyPr>
          <a:lstStyle/>
          <a:p>
            <a:pPr algn="ctr"/>
            <a:r>
              <a:rPr lang="en-US" sz="1400" dirty="0" smtClean="0"/>
              <a:t>Traditional </a:t>
            </a:r>
            <a:r>
              <a:rPr lang="en-US" sz="1400" dirty="0" err="1" smtClean="0"/>
              <a:t>on-premise</a:t>
            </a:r>
            <a:r>
              <a:rPr lang="en-US" sz="1400" dirty="0" smtClean="0"/>
              <a:t/>
            </a:r>
            <a:br>
              <a:rPr lang="en-US" sz="1400" dirty="0" smtClean="0"/>
            </a:br>
            <a:r>
              <a:rPr lang="en-US" sz="1400" dirty="0" smtClean="0"/>
              <a:t> software product</a:t>
            </a:r>
            <a:endParaRPr lang="en-US" sz="1400" dirty="0"/>
          </a:p>
        </p:txBody>
      </p:sp>
      <p:sp>
        <p:nvSpPr>
          <p:cNvPr id="20" name="TextBox 19"/>
          <p:cNvSpPr txBox="1"/>
          <p:nvPr/>
        </p:nvSpPr>
        <p:spPr>
          <a:xfrm>
            <a:off x="6534492" y="2519351"/>
            <a:ext cx="1837362" cy="307777"/>
          </a:xfrm>
          <a:prstGeom prst="rect">
            <a:avLst/>
          </a:prstGeom>
          <a:noFill/>
        </p:spPr>
        <p:txBody>
          <a:bodyPr wrap="none" rtlCol="0">
            <a:spAutoFit/>
          </a:bodyPr>
          <a:lstStyle/>
          <a:p>
            <a:pPr algn="ctr"/>
            <a:r>
              <a:rPr lang="en-US" sz="1400" dirty="0" smtClean="0"/>
              <a:t>SaaS cloud products</a:t>
            </a:r>
            <a:endParaRPr lang="en-US" sz="1400" dirty="0"/>
          </a:p>
        </p:txBody>
      </p:sp>
      <p:cxnSp>
        <p:nvCxnSpPr>
          <p:cNvPr id="21" name="Straight Arrow Connector 20"/>
          <p:cNvCxnSpPr/>
          <p:nvPr/>
        </p:nvCxnSpPr>
        <p:spPr>
          <a:xfrm flipH="1" flipV="1">
            <a:off x="4213077" y="2324456"/>
            <a:ext cx="666572" cy="124768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786550" y="3659292"/>
            <a:ext cx="494046" cy="307777"/>
          </a:xfrm>
          <a:prstGeom prst="rect">
            <a:avLst/>
          </a:prstGeom>
          <a:noFill/>
        </p:spPr>
        <p:txBody>
          <a:bodyPr wrap="none" rtlCol="0">
            <a:spAutoFit/>
          </a:bodyPr>
          <a:lstStyle/>
          <a:p>
            <a:pPr algn="ctr"/>
            <a:r>
              <a:rPr lang="en-US" sz="1400" smtClean="0"/>
              <a:t>Qlik</a:t>
            </a:r>
            <a:endParaRPr lang="en-US" sz="1400" dirty="0"/>
          </a:p>
        </p:txBody>
      </p:sp>
      <p:sp>
        <p:nvSpPr>
          <p:cNvPr id="7" name="TextBox 6"/>
          <p:cNvSpPr txBox="1"/>
          <p:nvPr/>
        </p:nvSpPr>
        <p:spPr>
          <a:xfrm>
            <a:off x="5745304" y="3392220"/>
            <a:ext cx="3309796" cy="1600438"/>
          </a:xfrm>
          <a:prstGeom prst="rect">
            <a:avLst/>
          </a:prstGeom>
          <a:noFill/>
        </p:spPr>
        <p:txBody>
          <a:bodyPr wrap="square" rtlCol="0">
            <a:spAutoFit/>
          </a:bodyPr>
          <a:lstStyle/>
          <a:p>
            <a:pPr marL="285750" indent="-285750">
              <a:buFont typeface="Arial" charset="0"/>
              <a:buChar char="•"/>
            </a:pPr>
            <a:r>
              <a:rPr lang="en-US" sz="1400" dirty="0" smtClean="0"/>
              <a:t>BI Software Company</a:t>
            </a:r>
          </a:p>
          <a:p>
            <a:pPr marL="285750" indent="-285750">
              <a:buFont typeface="Arial" charset="0"/>
              <a:buChar char="•"/>
            </a:pPr>
            <a:r>
              <a:rPr lang="en-US" sz="1400" dirty="0" smtClean="0"/>
              <a:t>40,000+ customers</a:t>
            </a:r>
          </a:p>
          <a:p>
            <a:pPr marL="285750" indent="-285750">
              <a:buFont typeface="Arial" charset="0"/>
              <a:buChar char="•"/>
            </a:pPr>
            <a:r>
              <a:rPr lang="en-US" sz="1400" dirty="0" smtClean="0"/>
              <a:t>2500 employees</a:t>
            </a:r>
          </a:p>
          <a:p>
            <a:pPr marL="285750" indent="-285750">
              <a:buFont typeface="Arial" charset="0"/>
              <a:buChar char="•"/>
            </a:pPr>
            <a:r>
              <a:rPr lang="en-US" sz="1400" dirty="0"/>
              <a:t>On a SaaS &amp; cloud </a:t>
            </a:r>
            <a:r>
              <a:rPr lang="en-US" sz="1400" dirty="0" smtClean="0"/>
              <a:t>journey</a:t>
            </a:r>
          </a:p>
          <a:p>
            <a:pPr marL="285750" indent="-285750">
              <a:buFont typeface="Arial" charset="0"/>
              <a:buChar char="•"/>
            </a:pPr>
            <a:r>
              <a:rPr lang="en-US" sz="1400" dirty="0" smtClean="0"/>
              <a:t>R&amp;D Labs in Sweden, Boston, Italy, Iceland, </a:t>
            </a:r>
            <a:r>
              <a:rPr lang="en-US" sz="1400" b="1" dirty="0" smtClean="0"/>
              <a:t>Ottawa</a:t>
            </a:r>
          </a:p>
          <a:p>
            <a:pPr marL="285750" indent="-285750">
              <a:buFont typeface="Arial" charset="0"/>
              <a:buChar char="•"/>
            </a:pPr>
            <a:r>
              <a:rPr lang="en-US" sz="1400" dirty="0" smtClean="0"/>
              <a:t>100 employees in Ottawa</a:t>
            </a:r>
          </a:p>
        </p:txBody>
      </p:sp>
      <p:pic>
        <p:nvPicPr>
          <p:cNvPr id="4" name="Picture 3"/>
          <p:cNvPicPr>
            <a:picLocks noChangeAspect="1"/>
          </p:cNvPicPr>
          <p:nvPr/>
        </p:nvPicPr>
        <p:blipFill>
          <a:blip r:embed="rId5"/>
          <a:stretch>
            <a:fillRect/>
          </a:stretch>
        </p:blipFill>
        <p:spPr>
          <a:xfrm>
            <a:off x="1304073" y="3748672"/>
            <a:ext cx="957931" cy="196994"/>
          </a:xfrm>
          <a:prstGeom prst="rect">
            <a:avLst/>
          </a:prstGeom>
        </p:spPr>
      </p:pic>
      <p:pic>
        <p:nvPicPr>
          <p:cNvPr id="5" name="Picture 4"/>
          <p:cNvPicPr>
            <a:picLocks noChangeAspect="1"/>
          </p:cNvPicPr>
          <p:nvPr/>
        </p:nvPicPr>
        <p:blipFill>
          <a:blip r:embed="rId6"/>
          <a:stretch>
            <a:fillRect/>
          </a:stretch>
        </p:blipFill>
        <p:spPr>
          <a:xfrm>
            <a:off x="902595" y="2065246"/>
            <a:ext cx="1257505" cy="590414"/>
          </a:xfrm>
          <a:prstGeom prst="rect">
            <a:avLst/>
          </a:prstGeom>
        </p:spPr>
      </p:pic>
      <p:pic>
        <p:nvPicPr>
          <p:cNvPr id="8" name="Picture 7"/>
          <p:cNvPicPr>
            <a:picLocks noChangeAspect="1"/>
          </p:cNvPicPr>
          <p:nvPr/>
        </p:nvPicPr>
        <p:blipFill rotWithShape="1">
          <a:blip r:embed="rId7"/>
          <a:srcRect l="7281" t="14699" r="8164" b="13472"/>
          <a:stretch/>
        </p:blipFill>
        <p:spPr>
          <a:xfrm>
            <a:off x="1584834" y="1324981"/>
            <a:ext cx="1001381" cy="638005"/>
          </a:xfrm>
          <a:prstGeom prst="rect">
            <a:avLst/>
          </a:prstGeom>
        </p:spPr>
      </p:pic>
      <p:pic>
        <p:nvPicPr>
          <p:cNvPr id="9" name="Picture 8"/>
          <p:cNvPicPr>
            <a:picLocks noChangeAspect="1"/>
          </p:cNvPicPr>
          <p:nvPr/>
        </p:nvPicPr>
        <p:blipFill>
          <a:blip r:embed="rId8"/>
          <a:stretch>
            <a:fillRect/>
          </a:stretch>
        </p:blipFill>
        <p:spPr>
          <a:xfrm>
            <a:off x="3360225" y="1050481"/>
            <a:ext cx="989002" cy="725957"/>
          </a:xfrm>
          <a:prstGeom prst="rect">
            <a:avLst/>
          </a:prstGeom>
        </p:spPr>
      </p:pic>
      <p:sp>
        <p:nvSpPr>
          <p:cNvPr id="10" name="TextBox 9"/>
          <p:cNvSpPr txBox="1"/>
          <p:nvPr/>
        </p:nvSpPr>
        <p:spPr>
          <a:xfrm>
            <a:off x="4349227" y="1092616"/>
            <a:ext cx="1923475" cy="461665"/>
          </a:xfrm>
          <a:prstGeom prst="rect">
            <a:avLst/>
          </a:prstGeom>
          <a:noFill/>
        </p:spPr>
        <p:txBody>
          <a:bodyPr wrap="none" rtlCol="0">
            <a:spAutoFit/>
          </a:bodyPr>
          <a:lstStyle/>
          <a:p>
            <a:r>
              <a:rPr lang="en-US" sz="1200" dirty="0" smtClean="0"/>
              <a:t>Elastically Scalable</a:t>
            </a:r>
          </a:p>
          <a:p>
            <a:r>
              <a:rPr lang="en-US" sz="1200" dirty="0" smtClean="0"/>
              <a:t>Cloud/Hybrid Architecture</a:t>
            </a:r>
            <a:endParaRPr lang="en-US" sz="1200" dirty="0"/>
          </a:p>
        </p:txBody>
      </p:sp>
    </p:spTree>
    <p:extLst>
      <p:ext uri="{BB962C8B-B14F-4D97-AF65-F5344CB8AC3E}">
        <p14:creationId xmlns:p14="http://schemas.microsoft.com/office/powerpoint/2010/main" val="13978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600" y="2272471"/>
            <a:ext cx="8420100" cy="369332"/>
          </a:xfrm>
          <a:prstGeom prst="rect">
            <a:avLst/>
          </a:prstGeom>
          <a:noFill/>
        </p:spPr>
        <p:txBody>
          <a:bodyPr wrap="square" rtlCol="0">
            <a:spAutoFit/>
          </a:bodyPr>
          <a:lstStyle/>
          <a:p>
            <a:pPr algn="ctr"/>
            <a:r>
              <a:rPr lang="en-US" dirty="0" smtClean="0"/>
              <a:t>Tip #4: Release features as a series of experiments</a:t>
            </a:r>
            <a:endParaRPr lang="en-US" dirty="0"/>
          </a:p>
        </p:txBody>
      </p:sp>
      <p:sp>
        <p:nvSpPr>
          <p:cNvPr id="4" name="TextBox 3"/>
          <p:cNvSpPr txBox="1"/>
          <p:nvPr/>
        </p:nvSpPr>
        <p:spPr>
          <a:xfrm>
            <a:off x="0" y="278571"/>
            <a:ext cx="9144000" cy="369332"/>
          </a:xfrm>
          <a:prstGeom prst="rect">
            <a:avLst/>
          </a:prstGeom>
          <a:noFill/>
        </p:spPr>
        <p:txBody>
          <a:bodyPr wrap="square" rtlCol="0">
            <a:spAutoFit/>
          </a:bodyPr>
          <a:lstStyle/>
          <a:p>
            <a:pPr algn="ctr"/>
            <a:r>
              <a:rPr lang="en-US" dirty="0" smtClean="0"/>
              <a:t>Part I: Continuous Delivery and DevOps Tips</a:t>
            </a:r>
            <a:endParaRPr lang="en-US" dirty="0"/>
          </a:p>
        </p:txBody>
      </p:sp>
    </p:spTree>
    <p:extLst>
      <p:ext uri="{BB962C8B-B14F-4D97-AF65-F5344CB8AC3E}">
        <p14:creationId xmlns:p14="http://schemas.microsoft.com/office/powerpoint/2010/main" val="6229436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55600" y="380171"/>
            <a:ext cx="8420100" cy="369332"/>
          </a:xfrm>
          <a:prstGeom prst="rect">
            <a:avLst/>
          </a:prstGeom>
          <a:noFill/>
        </p:spPr>
        <p:txBody>
          <a:bodyPr wrap="square" rtlCol="0">
            <a:spAutoFit/>
          </a:bodyPr>
          <a:lstStyle/>
          <a:p>
            <a:pPr algn="ctr"/>
            <a:r>
              <a:rPr lang="en-US" dirty="0" smtClean="0"/>
              <a:t>Tip #4: Release features as a series of experiments</a:t>
            </a:r>
            <a:endParaRPr lang="en-US" dirty="0"/>
          </a:p>
        </p:txBody>
      </p:sp>
      <p:sp>
        <p:nvSpPr>
          <p:cNvPr id="4" name="TextBox 3"/>
          <p:cNvSpPr txBox="1"/>
          <p:nvPr/>
        </p:nvSpPr>
        <p:spPr>
          <a:xfrm>
            <a:off x="1386624" y="1992339"/>
            <a:ext cx="3615092" cy="1384995"/>
          </a:xfrm>
          <a:prstGeom prst="rect">
            <a:avLst/>
          </a:prstGeom>
          <a:noFill/>
        </p:spPr>
        <p:txBody>
          <a:bodyPr wrap="none" rtlCol="0">
            <a:spAutoFit/>
          </a:bodyPr>
          <a:lstStyle/>
          <a:p>
            <a:r>
              <a:rPr lang="en-US" sz="1400" b="1" dirty="0" smtClean="0"/>
              <a:t>Go-Live Release Experiments:</a:t>
            </a:r>
            <a:br>
              <a:rPr lang="en-US" sz="1400" b="1" dirty="0" smtClean="0"/>
            </a:br>
            <a:endParaRPr lang="en-US" sz="1400" b="1" dirty="0" smtClean="0"/>
          </a:p>
          <a:p>
            <a:pPr marL="342900" indent="-342900">
              <a:buFont typeface="+mj-lt"/>
              <a:buAutoNum type="arabicPeriod"/>
            </a:pPr>
            <a:r>
              <a:rPr lang="en-US" sz="1400" dirty="0" smtClean="0"/>
              <a:t>In prod dark, feature flag testing</a:t>
            </a:r>
          </a:p>
          <a:p>
            <a:pPr marL="342900" indent="-342900">
              <a:buFont typeface="+mj-lt"/>
              <a:buAutoNum type="arabicPeriod"/>
            </a:pPr>
            <a:r>
              <a:rPr lang="en-US" sz="1400" dirty="0" smtClean="0"/>
              <a:t>Experiment with a small group of users</a:t>
            </a:r>
          </a:p>
          <a:p>
            <a:pPr marL="342900" indent="-342900">
              <a:buFont typeface="+mj-lt"/>
              <a:buAutoNum type="arabicPeriod"/>
            </a:pPr>
            <a:r>
              <a:rPr lang="en-US" sz="1400" dirty="0" smtClean="0"/>
              <a:t>Experiment with all employees</a:t>
            </a:r>
          </a:p>
          <a:p>
            <a:pPr marL="342900" indent="-342900">
              <a:buFont typeface="+mj-lt"/>
              <a:buAutoNum type="arabicPeriod"/>
            </a:pPr>
            <a:r>
              <a:rPr lang="en-US" sz="1400" dirty="0" smtClean="0"/>
              <a:t>Go-Live Experiment with all users</a:t>
            </a:r>
          </a:p>
        </p:txBody>
      </p:sp>
      <p:pic>
        <p:nvPicPr>
          <p:cNvPr id="13" name="Picture 12"/>
          <p:cNvPicPr>
            <a:picLocks noChangeAspect="1"/>
          </p:cNvPicPr>
          <p:nvPr/>
        </p:nvPicPr>
        <p:blipFill>
          <a:blip r:embed="rId3"/>
          <a:stretch>
            <a:fillRect/>
          </a:stretch>
        </p:blipFill>
        <p:spPr>
          <a:xfrm>
            <a:off x="6438900" y="1799011"/>
            <a:ext cx="1274724" cy="1771650"/>
          </a:xfrm>
          <a:prstGeom prst="rect">
            <a:avLst/>
          </a:prstGeom>
        </p:spPr>
      </p:pic>
    </p:spTree>
    <p:extLst>
      <p:ext uri="{BB962C8B-B14F-4D97-AF65-F5344CB8AC3E}">
        <p14:creationId xmlns:p14="http://schemas.microsoft.com/office/powerpoint/2010/main" val="1099860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6661671" y="3045919"/>
            <a:ext cx="2139789" cy="1439150"/>
          </a:xfrm>
          <a:prstGeom prst="rect">
            <a:avLst/>
          </a:prstGeom>
        </p:spPr>
      </p:pic>
      <p:sp>
        <p:nvSpPr>
          <p:cNvPr id="12" name="TextBox 11"/>
          <p:cNvSpPr txBox="1"/>
          <p:nvPr/>
        </p:nvSpPr>
        <p:spPr>
          <a:xfrm>
            <a:off x="355600" y="380171"/>
            <a:ext cx="8420100" cy="369332"/>
          </a:xfrm>
          <a:prstGeom prst="rect">
            <a:avLst/>
          </a:prstGeom>
          <a:noFill/>
        </p:spPr>
        <p:txBody>
          <a:bodyPr wrap="square" rtlCol="0">
            <a:spAutoFit/>
          </a:bodyPr>
          <a:lstStyle/>
          <a:p>
            <a:pPr algn="ctr"/>
            <a:r>
              <a:rPr lang="en-US" dirty="0" smtClean="0"/>
              <a:t>Tip #4: Release features as a series of experiments</a:t>
            </a:r>
            <a:endParaRPr lang="en-US" dirty="0"/>
          </a:p>
        </p:txBody>
      </p:sp>
      <p:sp>
        <p:nvSpPr>
          <p:cNvPr id="15" name="TextBox 14"/>
          <p:cNvSpPr txBox="1"/>
          <p:nvPr/>
        </p:nvSpPr>
        <p:spPr>
          <a:xfrm>
            <a:off x="2541982" y="3882553"/>
            <a:ext cx="2999539" cy="523220"/>
          </a:xfrm>
          <a:prstGeom prst="rect">
            <a:avLst/>
          </a:prstGeom>
          <a:noFill/>
        </p:spPr>
        <p:txBody>
          <a:bodyPr wrap="none" rtlCol="0">
            <a:spAutoFit/>
          </a:bodyPr>
          <a:lstStyle/>
          <a:p>
            <a:r>
              <a:rPr lang="en-US" sz="1400" dirty="0" smtClean="0"/>
              <a:t>Collect data and </a:t>
            </a:r>
            <a:r>
              <a:rPr lang="en-US" sz="1400" smtClean="0"/>
              <a:t>compare expected</a:t>
            </a:r>
          </a:p>
          <a:p>
            <a:pPr algn="ctr"/>
            <a:r>
              <a:rPr lang="en-US" sz="1400" dirty="0" smtClean="0"/>
              <a:t>results to actual results</a:t>
            </a:r>
            <a:endParaRPr lang="en-US" sz="1400" dirty="0"/>
          </a:p>
        </p:txBody>
      </p:sp>
      <p:sp>
        <p:nvSpPr>
          <p:cNvPr id="16" name="TextBox 15"/>
          <p:cNvSpPr txBox="1"/>
          <p:nvPr/>
        </p:nvSpPr>
        <p:spPr>
          <a:xfrm>
            <a:off x="4227818" y="4569948"/>
            <a:ext cx="3485249" cy="307777"/>
          </a:xfrm>
          <a:prstGeom prst="rect">
            <a:avLst/>
          </a:prstGeom>
          <a:noFill/>
        </p:spPr>
        <p:txBody>
          <a:bodyPr wrap="none" rtlCol="0">
            <a:spAutoFit/>
          </a:bodyPr>
          <a:lstStyle/>
          <a:p>
            <a:r>
              <a:rPr lang="en-US" sz="1400" dirty="0" smtClean="0"/>
              <a:t>If the results are bad, fix bugs and repeat</a:t>
            </a:r>
            <a:endParaRPr lang="en-US" sz="1400" dirty="0"/>
          </a:p>
        </p:txBody>
      </p:sp>
      <p:cxnSp>
        <p:nvCxnSpPr>
          <p:cNvPr id="18" name="Straight Arrow Connector 17"/>
          <p:cNvCxnSpPr/>
          <p:nvPr/>
        </p:nvCxnSpPr>
        <p:spPr>
          <a:xfrm flipH="1" flipV="1">
            <a:off x="3098800" y="3297092"/>
            <a:ext cx="456374" cy="52647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rotWithShape="1">
          <a:blip r:embed="rId3"/>
          <a:srcRect t="20350"/>
          <a:stretch/>
        </p:blipFill>
        <p:spPr>
          <a:xfrm>
            <a:off x="1092201" y="1948230"/>
            <a:ext cx="2598807" cy="1074369"/>
          </a:xfrm>
          <a:prstGeom prst="rect">
            <a:avLst/>
          </a:prstGeom>
        </p:spPr>
      </p:pic>
      <p:pic>
        <p:nvPicPr>
          <p:cNvPr id="3" name="Picture 2"/>
          <p:cNvPicPr>
            <a:picLocks noChangeAspect="1"/>
          </p:cNvPicPr>
          <p:nvPr/>
        </p:nvPicPr>
        <p:blipFill>
          <a:blip r:embed="rId4"/>
          <a:stretch>
            <a:fillRect/>
          </a:stretch>
        </p:blipFill>
        <p:spPr>
          <a:xfrm>
            <a:off x="5357746" y="1457360"/>
            <a:ext cx="2090211" cy="2150700"/>
          </a:xfrm>
          <a:prstGeom prst="rect">
            <a:avLst/>
          </a:prstGeom>
        </p:spPr>
      </p:pic>
      <p:sp>
        <p:nvSpPr>
          <p:cNvPr id="14" name="TextBox 13"/>
          <p:cNvSpPr txBox="1"/>
          <p:nvPr/>
        </p:nvSpPr>
        <p:spPr>
          <a:xfrm>
            <a:off x="1787609" y="1543761"/>
            <a:ext cx="1508746" cy="307777"/>
          </a:xfrm>
          <a:prstGeom prst="rect">
            <a:avLst/>
          </a:prstGeom>
          <a:noFill/>
        </p:spPr>
        <p:txBody>
          <a:bodyPr wrap="none" rtlCol="0">
            <a:spAutoFit/>
          </a:bodyPr>
          <a:lstStyle/>
          <a:p>
            <a:pPr algn="ctr"/>
            <a:r>
              <a:rPr lang="en-US" sz="1400" dirty="0" smtClean="0"/>
              <a:t>expected results</a:t>
            </a:r>
            <a:endParaRPr lang="en-US" sz="1400" dirty="0"/>
          </a:p>
        </p:txBody>
      </p:sp>
      <p:sp>
        <p:nvSpPr>
          <p:cNvPr id="17" name="TextBox 16"/>
          <p:cNvSpPr txBox="1"/>
          <p:nvPr/>
        </p:nvSpPr>
        <p:spPr>
          <a:xfrm>
            <a:off x="5819088" y="1090599"/>
            <a:ext cx="1260281" cy="307777"/>
          </a:xfrm>
          <a:prstGeom prst="rect">
            <a:avLst/>
          </a:prstGeom>
          <a:noFill/>
        </p:spPr>
        <p:txBody>
          <a:bodyPr wrap="none" rtlCol="0">
            <a:spAutoFit/>
          </a:bodyPr>
          <a:lstStyle/>
          <a:p>
            <a:pPr algn="ctr"/>
            <a:r>
              <a:rPr lang="en-US" sz="1400" dirty="0" smtClean="0"/>
              <a:t>actual results</a:t>
            </a:r>
            <a:endParaRPr lang="en-US" sz="1400" dirty="0"/>
          </a:p>
        </p:txBody>
      </p:sp>
      <p:cxnSp>
        <p:nvCxnSpPr>
          <p:cNvPr id="19" name="Straight Arrow Connector 18"/>
          <p:cNvCxnSpPr/>
          <p:nvPr/>
        </p:nvCxnSpPr>
        <p:spPr>
          <a:xfrm flipV="1">
            <a:off x="4596574" y="3379069"/>
            <a:ext cx="578676" cy="44450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677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015" y="2023488"/>
            <a:ext cx="1962150" cy="1376204"/>
          </a:xfrm>
          <a:prstGeom prst="rect">
            <a:avLst/>
          </a:prstGeom>
        </p:spPr>
      </p:pic>
      <p:sp>
        <p:nvSpPr>
          <p:cNvPr id="7" name="TextBox 6"/>
          <p:cNvSpPr txBox="1"/>
          <p:nvPr/>
        </p:nvSpPr>
        <p:spPr>
          <a:xfrm>
            <a:off x="994089" y="1324695"/>
            <a:ext cx="2190023" cy="523220"/>
          </a:xfrm>
          <a:prstGeom prst="rect">
            <a:avLst/>
          </a:prstGeom>
          <a:noFill/>
        </p:spPr>
        <p:txBody>
          <a:bodyPr wrap="none" rtlCol="0">
            <a:spAutoFit/>
          </a:bodyPr>
          <a:lstStyle/>
          <a:p>
            <a:r>
              <a:rPr lang="en-US" sz="1400" b="1" dirty="0" smtClean="0"/>
              <a:t>Go-live </a:t>
            </a:r>
            <a:r>
              <a:rPr lang="en-US" sz="1400" b="1" smtClean="0"/>
              <a:t>with confidence</a:t>
            </a:r>
            <a:endParaRPr lang="en-US" sz="1400" b="1" dirty="0"/>
          </a:p>
          <a:p>
            <a:endParaRPr lang="en-US" sz="1400" b="1" dirty="0"/>
          </a:p>
        </p:txBody>
      </p:sp>
      <p:sp>
        <p:nvSpPr>
          <p:cNvPr id="5" name="Rectangle 4"/>
          <p:cNvSpPr/>
          <p:nvPr/>
        </p:nvSpPr>
        <p:spPr>
          <a:xfrm>
            <a:off x="976061" y="3844672"/>
            <a:ext cx="2639448" cy="523220"/>
          </a:xfrm>
          <a:prstGeom prst="rect">
            <a:avLst/>
          </a:prstGeom>
        </p:spPr>
        <p:txBody>
          <a:bodyPr wrap="square">
            <a:spAutoFit/>
          </a:bodyPr>
          <a:lstStyle/>
          <a:p>
            <a:pPr algn="ctr"/>
            <a:r>
              <a:rPr lang="en-US" sz="1400" b="1" dirty="0" smtClean="0"/>
              <a:t>Found and fixed lots of issues</a:t>
            </a:r>
            <a:endParaRPr lang="en-US" sz="1400" b="1" dirty="0"/>
          </a:p>
        </p:txBody>
      </p:sp>
      <p:sp>
        <p:nvSpPr>
          <p:cNvPr id="10" name="Rectangle 9"/>
          <p:cNvSpPr/>
          <p:nvPr/>
        </p:nvSpPr>
        <p:spPr>
          <a:xfrm>
            <a:off x="5321354" y="1381488"/>
            <a:ext cx="2663762" cy="523220"/>
          </a:xfrm>
          <a:prstGeom prst="rect">
            <a:avLst/>
          </a:prstGeom>
        </p:spPr>
        <p:txBody>
          <a:bodyPr wrap="square">
            <a:spAutoFit/>
          </a:bodyPr>
          <a:lstStyle/>
          <a:p>
            <a:pPr algn="ctr"/>
            <a:r>
              <a:rPr lang="en-US" sz="1400" b="1" dirty="0" smtClean="0"/>
              <a:t>Get lots of practice in before go-live</a:t>
            </a:r>
            <a:endParaRPr lang="en-US" sz="1400" b="1" dirty="0"/>
          </a:p>
        </p:txBody>
      </p:sp>
      <p:cxnSp>
        <p:nvCxnSpPr>
          <p:cNvPr id="12" name="Straight Arrow Connector 11"/>
          <p:cNvCxnSpPr/>
          <p:nvPr/>
        </p:nvCxnSpPr>
        <p:spPr>
          <a:xfrm flipH="1">
            <a:off x="5181600" y="1847915"/>
            <a:ext cx="508000" cy="38728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4927601" y="3302001"/>
            <a:ext cx="507999" cy="352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744641" y="3413363"/>
            <a:ext cx="598374" cy="3966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854296" y="1717142"/>
            <a:ext cx="488719" cy="32001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23985" y="3736951"/>
            <a:ext cx="3286477" cy="307777"/>
          </a:xfrm>
          <a:prstGeom prst="rect">
            <a:avLst/>
          </a:prstGeom>
        </p:spPr>
        <p:txBody>
          <a:bodyPr wrap="none">
            <a:spAutoFit/>
          </a:bodyPr>
          <a:lstStyle/>
          <a:p>
            <a:pPr algn="ctr"/>
            <a:r>
              <a:rPr lang="en-US" sz="1400" b="1" dirty="0" smtClean="0"/>
              <a:t>Customers did not see many issues</a:t>
            </a:r>
            <a:endParaRPr lang="en-US" sz="1400" b="1" dirty="0"/>
          </a:p>
        </p:txBody>
      </p:sp>
      <p:sp>
        <p:nvSpPr>
          <p:cNvPr id="13" name="TextBox 12"/>
          <p:cNvSpPr txBox="1"/>
          <p:nvPr/>
        </p:nvSpPr>
        <p:spPr>
          <a:xfrm>
            <a:off x="0" y="380171"/>
            <a:ext cx="9144000" cy="369332"/>
          </a:xfrm>
          <a:prstGeom prst="rect">
            <a:avLst/>
          </a:prstGeom>
          <a:noFill/>
        </p:spPr>
        <p:txBody>
          <a:bodyPr wrap="square" rtlCol="0">
            <a:spAutoFit/>
          </a:bodyPr>
          <a:lstStyle/>
          <a:p>
            <a:pPr algn="ctr"/>
            <a:r>
              <a:rPr lang="en-US" dirty="0" smtClean="0"/>
              <a:t>Tip #4: Release features as a series of experiments</a:t>
            </a:r>
            <a:endParaRPr lang="en-US" dirty="0"/>
          </a:p>
        </p:txBody>
      </p:sp>
      <p:sp>
        <p:nvSpPr>
          <p:cNvPr id="15" name="TextBox 14"/>
          <p:cNvSpPr txBox="1"/>
          <p:nvPr/>
        </p:nvSpPr>
        <p:spPr>
          <a:xfrm>
            <a:off x="3879096" y="2510054"/>
            <a:ext cx="889987" cy="307777"/>
          </a:xfrm>
          <a:prstGeom prst="rect">
            <a:avLst/>
          </a:prstGeom>
          <a:noFill/>
        </p:spPr>
        <p:txBody>
          <a:bodyPr wrap="none" rtlCol="0">
            <a:spAutoFit/>
          </a:bodyPr>
          <a:lstStyle/>
          <a:p>
            <a:r>
              <a:rPr lang="en-US" sz="1400" b="1" dirty="0" smtClean="0"/>
              <a:t>Benefits</a:t>
            </a:r>
            <a:endParaRPr lang="en-US" sz="1400" b="1" dirty="0"/>
          </a:p>
        </p:txBody>
      </p:sp>
    </p:spTree>
    <p:extLst>
      <p:ext uri="{BB962C8B-B14F-4D97-AF65-F5344CB8AC3E}">
        <p14:creationId xmlns:p14="http://schemas.microsoft.com/office/powerpoint/2010/main" val="9949474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600" y="2272471"/>
            <a:ext cx="8420100" cy="369332"/>
          </a:xfrm>
          <a:prstGeom prst="rect">
            <a:avLst/>
          </a:prstGeom>
          <a:noFill/>
        </p:spPr>
        <p:txBody>
          <a:bodyPr wrap="square" rtlCol="0">
            <a:spAutoFit/>
          </a:bodyPr>
          <a:lstStyle/>
          <a:p>
            <a:pPr algn="ctr"/>
            <a:r>
              <a:rPr lang="en-US" dirty="0" smtClean="0"/>
              <a:t>Tip #5: Own your service in prod</a:t>
            </a:r>
            <a:endParaRPr lang="en-US" dirty="0"/>
          </a:p>
        </p:txBody>
      </p:sp>
      <p:sp>
        <p:nvSpPr>
          <p:cNvPr id="4" name="TextBox 3"/>
          <p:cNvSpPr txBox="1"/>
          <p:nvPr/>
        </p:nvSpPr>
        <p:spPr>
          <a:xfrm>
            <a:off x="0" y="278571"/>
            <a:ext cx="9144000" cy="369332"/>
          </a:xfrm>
          <a:prstGeom prst="rect">
            <a:avLst/>
          </a:prstGeom>
          <a:noFill/>
        </p:spPr>
        <p:txBody>
          <a:bodyPr wrap="square" rtlCol="0">
            <a:spAutoFit/>
          </a:bodyPr>
          <a:lstStyle/>
          <a:p>
            <a:pPr algn="ctr"/>
            <a:r>
              <a:rPr lang="en-US" dirty="0" smtClean="0"/>
              <a:t>Part I: Continuous Delivery and DevOps Tips</a:t>
            </a:r>
            <a:endParaRPr lang="en-US" dirty="0"/>
          </a:p>
        </p:txBody>
      </p:sp>
    </p:spTree>
    <p:extLst>
      <p:ext uri="{BB962C8B-B14F-4D97-AF65-F5344CB8AC3E}">
        <p14:creationId xmlns:p14="http://schemas.microsoft.com/office/powerpoint/2010/main" val="19465079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1064" y="1239057"/>
            <a:ext cx="3724571" cy="2462213"/>
          </a:xfrm>
          <a:prstGeom prst="rect">
            <a:avLst/>
          </a:prstGeom>
          <a:noFill/>
        </p:spPr>
        <p:txBody>
          <a:bodyPr wrap="square" rtlCol="0">
            <a:spAutoFit/>
          </a:bodyPr>
          <a:lstStyle/>
          <a:p>
            <a:r>
              <a:rPr lang="en-US" sz="1400" b="1" dirty="0" smtClean="0"/>
              <a:t>Problem Last Year: </a:t>
            </a:r>
            <a:br>
              <a:rPr lang="en-US" sz="1400" b="1" dirty="0" smtClean="0"/>
            </a:br>
            <a:r>
              <a:rPr lang="en-US" sz="1400" b="1" dirty="0" smtClean="0"/>
              <a:t>Production Ownership Issues</a:t>
            </a:r>
          </a:p>
          <a:p>
            <a:endParaRPr lang="en-US" sz="1400" dirty="0"/>
          </a:p>
          <a:p>
            <a:pPr marL="285750" indent="-285750">
              <a:buFont typeface="Arial" charset="0"/>
              <a:buChar char="•"/>
            </a:pPr>
            <a:r>
              <a:rPr lang="en-US" sz="1400" dirty="0" smtClean="0"/>
              <a:t>Too many services for a small ops team.</a:t>
            </a:r>
          </a:p>
          <a:p>
            <a:pPr marL="285750" indent="-285750">
              <a:buFont typeface="Arial" charset="0"/>
              <a:buChar char="•"/>
            </a:pPr>
            <a:r>
              <a:rPr lang="en-US" sz="1400" dirty="0" smtClean="0"/>
              <a:t>Ops time spent deploying </a:t>
            </a:r>
            <a:r>
              <a:rPr lang="en-US" sz="1400" dirty="0" err="1" smtClean="0"/>
              <a:t>microservices</a:t>
            </a:r>
            <a:r>
              <a:rPr lang="en-US" sz="1400" dirty="0" smtClean="0"/>
              <a:t>, no time to do Ops work or monitor quality.</a:t>
            </a:r>
          </a:p>
          <a:p>
            <a:pPr marL="285750" indent="-285750">
              <a:buFont typeface="Arial" charset="0"/>
              <a:buChar char="•"/>
            </a:pPr>
            <a:r>
              <a:rPr lang="en-US" sz="1400" dirty="0" smtClean="0"/>
              <a:t>Current approach not scalable for continuous delivery.</a:t>
            </a:r>
            <a:endParaRPr lang="en-US" sz="1400" dirty="0"/>
          </a:p>
          <a:p>
            <a:pPr marL="285750" indent="-285750">
              <a:buFont typeface="Arial" charset="0"/>
              <a:buChar char="•"/>
            </a:pPr>
            <a:r>
              <a:rPr lang="en-US" sz="1400" dirty="0" smtClean="0"/>
              <a:t>A few developers were keeping production running, it wasn’t sustainable.</a:t>
            </a:r>
          </a:p>
        </p:txBody>
      </p:sp>
      <p:sp>
        <p:nvSpPr>
          <p:cNvPr id="4" name="TextBox 3"/>
          <p:cNvSpPr txBox="1"/>
          <p:nvPr/>
        </p:nvSpPr>
        <p:spPr>
          <a:xfrm>
            <a:off x="0" y="380171"/>
            <a:ext cx="9144000" cy="369332"/>
          </a:xfrm>
          <a:prstGeom prst="rect">
            <a:avLst/>
          </a:prstGeom>
          <a:noFill/>
        </p:spPr>
        <p:txBody>
          <a:bodyPr wrap="square" rtlCol="0">
            <a:spAutoFit/>
          </a:bodyPr>
          <a:lstStyle/>
          <a:p>
            <a:pPr algn="ctr"/>
            <a:r>
              <a:rPr lang="en-US" dirty="0" smtClean="0"/>
              <a:t>Tip #5: Own Your Services in Prod</a:t>
            </a:r>
            <a:endParaRPr lang="en-US" dirty="0"/>
          </a:p>
        </p:txBody>
      </p:sp>
      <p:pic>
        <p:nvPicPr>
          <p:cNvPr id="6" name="Picture 5"/>
          <p:cNvPicPr>
            <a:picLocks noChangeAspect="1"/>
          </p:cNvPicPr>
          <p:nvPr/>
        </p:nvPicPr>
        <p:blipFill>
          <a:blip r:embed="rId2"/>
          <a:stretch>
            <a:fillRect/>
          </a:stretch>
        </p:blipFill>
        <p:spPr>
          <a:xfrm>
            <a:off x="5422325" y="2341513"/>
            <a:ext cx="2444097" cy="824819"/>
          </a:xfrm>
          <a:prstGeom prst="rect">
            <a:avLst/>
          </a:prstGeom>
        </p:spPr>
      </p:pic>
      <p:sp>
        <p:nvSpPr>
          <p:cNvPr id="7" name="TextBox 6"/>
          <p:cNvSpPr txBox="1"/>
          <p:nvPr/>
        </p:nvSpPr>
        <p:spPr>
          <a:xfrm>
            <a:off x="4995765" y="3121343"/>
            <a:ext cx="824265" cy="246221"/>
          </a:xfrm>
          <a:prstGeom prst="rect">
            <a:avLst/>
          </a:prstGeom>
          <a:noFill/>
        </p:spPr>
        <p:txBody>
          <a:bodyPr wrap="none" rtlCol="0">
            <a:spAutoFit/>
          </a:bodyPr>
          <a:lstStyle/>
          <a:p>
            <a:r>
              <a:rPr lang="en-US" sz="1000" dirty="0" err="1"/>
              <a:t>o</a:t>
            </a:r>
            <a:r>
              <a:rPr lang="en-US" sz="1000" dirty="0" err="1" smtClean="0"/>
              <a:t>n-premise</a:t>
            </a:r>
            <a:endParaRPr lang="en-US" sz="1000" dirty="0"/>
          </a:p>
        </p:txBody>
      </p:sp>
      <p:sp>
        <p:nvSpPr>
          <p:cNvPr id="8" name="TextBox 7"/>
          <p:cNvSpPr txBox="1"/>
          <p:nvPr/>
        </p:nvSpPr>
        <p:spPr>
          <a:xfrm>
            <a:off x="7815126" y="2753922"/>
            <a:ext cx="955711" cy="246221"/>
          </a:xfrm>
          <a:prstGeom prst="rect">
            <a:avLst/>
          </a:prstGeom>
          <a:noFill/>
        </p:spPr>
        <p:txBody>
          <a:bodyPr wrap="none" rtlCol="0">
            <a:spAutoFit/>
          </a:bodyPr>
          <a:lstStyle/>
          <a:p>
            <a:r>
              <a:rPr lang="en-US" sz="1000" dirty="0" smtClean="0"/>
              <a:t>SaaS &amp; cloud</a:t>
            </a:r>
            <a:endParaRPr lang="en-US" sz="1000" dirty="0"/>
          </a:p>
        </p:txBody>
      </p:sp>
      <p:cxnSp>
        <p:nvCxnSpPr>
          <p:cNvPr id="9" name="Straight Arrow Connector 8"/>
          <p:cNvCxnSpPr/>
          <p:nvPr/>
        </p:nvCxnSpPr>
        <p:spPr>
          <a:xfrm flipH="1" flipV="1">
            <a:off x="6399524" y="2654300"/>
            <a:ext cx="350228" cy="7326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672401" y="3527758"/>
            <a:ext cx="2988999" cy="307777"/>
          </a:xfrm>
          <a:prstGeom prst="rect">
            <a:avLst/>
          </a:prstGeom>
          <a:noFill/>
        </p:spPr>
        <p:txBody>
          <a:bodyPr wrap="square" rtlCol="0">
            <a:spAutoFit/>
          </a:bodyPr>
          <a:lstStyle/>
          <a:p>
            <a:pPr algn="ctr"/>
            <a:r>
              <a:rPr lang="en-US" sz="1400" smtClean="0"/>
              <a:t>One year </a:t>
            </a:r>
            <a:r>
              <a:rPr lang="en-US" sz="1400" dirty="0" smtClean="0"/>
              <a:t>after Qlik Cloud’s release</a:t>
            </a:r>
            <a:endParaRPr lang="en-US" sz="1400" dirty="0"/>
          </a:p>
        </p:txBody>
      </p:sp>
      <p:pic>
        <p:nvPicPr>
          <p:cNvPr id="12" name="Picture 11"/>
          <p:cNvPicPr>
            <a:picLocks noChangeAspect="1"/>
          </p:cNvPicPr>
          <p:nvPr/>
        </p:nvPicPr>
        <p:blipFill>
          <a:blip r:embed="rId3"/>
          <a:stretch>
            <a:fillRect/>
          </a:stretch>
        </p:blipFill>
        <p:spPr>
          <a:xfrm>
            <a:off x="4855129" y="2329447"/>
            <a:ext cx="964901" cy="453033"/>
          </a:xfrm>
          <a:prstGeom prst="rect">
            <a:avLst/>
          </a:prstGeom>
        </p:spPr>
      </p:pic>
      <p:pic>
        <p:nvPicPr>
          <p:cNvPr id="16" name="Picture 15"/>
          <p:cNvPicPr>
            <a:picLocks noChangeAspect="1"/>
          </p:cNvPicPr>
          <p:nvPr/>
        </p:nvPicPr>
        <p:blipFill rotWithShape="1">
          <a:blip r:embed="rId4"/>
          <a:srcRect l="7281" t="14699" r="8164" b="13472"/>
          <a:stretch/>
        </p:blipFill>
        <p:spPr>
          <a:xfrm>
            <a:off x="5341009" y="1861382"/>
            <a:ext cx="753590" cy="480131"/>
          </a:xfrm>
          <a:prstGeom prst="rect">
            <a:avLst/>
          </a:prstGeom>
        </p:spPr>
      </p:pic>
      <p:sp>
        <p:nvSpPr>
          <p:cNvPr id="20" name="TextBox 19"/>
          <p:cNvSpPr txBox="1"/>
          <p:nvPr/>
        </p:nvSpPr>
        <p:spPr>
          <a:xfrm>
            <a:off x="551064" y="4217162"/>
            <a:ext cx="5268966" cy="523220"/>
          </a:xfrm>
          <a:prstGeom prst="rect">
            <a:avLst/>
          </a:prstGeom>
          <a:noFill/>
        </p:spPr>
        <p:txBody>
          <a:bodyPr wrap="square" rtlCol="0">
            <a:spAutoFit/>
          </a:bodyPr>
          <a:lstStyle/>
          <a:p>
            <a:r>
              <a:rPr lang="en-US" sz="1400" dirty="0" smtClean="0"/>
              <a:t>We needed </a:t>
            </a:r>
            <a:r>
              <a:rPr lang="en-US" sz="1400" smtClean="0"/>
              <a:t>to re-think </a:t>
            </a:r>
            <a:r>
              <a:rPr lang="en-US" sz="1400" dirty="0" smtClean="0"/>
              <a:t>our approach to improve quality and to utilize everyone to the best of their abilities.</a:t>
            </a:r>
            <a:endParaRPr lang="en-US" sz="1400" dirty="0"/>
          </a:p>
        </p:txBody>
      </p:sp>
    </p:spTree>
    <p:extLst>
      <p:ext uri="{BB962C8B-B14F-4D97-AF65-F5344CB8AC3E}">
        <p14:creationId xmlns:p14="http://schemas.microsoft.com/office/powerpoint/2010/main" val="17817500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9500" y="1562556"/>
            <a:ext cx="3848100" cy="3108543"/>
          </a:xfrm>
          <a:prstGeom prst="rect">
            <a:avLst/>
          </a:prstGeom>
          <a:noFill/>
        </p:spPr>
        <p:txBody>
          <a:bodyPr wrap="square" rtlCol="0">
            <a:spAutoFit/>
          </a:bodyPr>
          <a:lstStyle/>
          <a:p>
            <a:r>
              <a:rPr lang="en-US" sz="1400" b="1" dirty="0" smtClean="0"/>
              <a:t>Solution: Service Champions</a:t>
            </a:r>
          </a:p>
          <a:p>
            <a:pPr marL="285750" indent="-285750">
              <a:buFont typeface="Arial" charset="0"/>
              <a:buChar char="•"/>
            </a:pPr>
            <a:endParaRPr lang="en-US" sz="1400" dirty="0"/>
          </a:p>
          <a:p>
            <a:pPr marL="285750" indent="-285750">
              <a:buFont typeface="Arial" charset="0"/>
              <a:buChar char="•"/>
            </a:pPr>
            <a:r>
              <a:rPr lang="en-US" sz="1400" dirty="0" smtClean="0"/>
              <a:t>Each developer is a prime for a </a:t>
            </a:r>
            <a:r>
              <a:rPr lang="en-US" sz="1400" dirty="0" err="1" smtClean="0"/>
              <a:t>microservice</a:t>
            </a:r>
            <a:r>
              <a:rPr lang="en-US" sz="1400" dirty="0" smtClean="0"/>
              <a:t>.</a:t>
            </a:r>
          </a:p>
          <a:p>
            <a:pPr marL="285750" indent="-285750">
              <a:buFont typeface="Arial" charset="0"/>
              <a:buChar char="•"/>
            </a:pPr>
            <a:r>
              <a:rPr lang="en-US" sz="1400" dirty="0" smtClean="0"/>
              <a:t>Work with ops (SRE) and other developers to ensure we are successful in production.</a:t>
            </a:r>
          </a:p>
          <a:p>
            <a:pPr marL="285750" indent="-285750">
              <a:buFont typeface="Arial" charset="0"/>
              <a:buChar char="•"/>
            </a:pPr>
            <a:r>
              <a:rPr lang="en-US" sz="1400" dirty="0" smtClean="0"/>
              <a:t>Responsible for deployments and keeping an eye on their service in production.</a:t>
            </a:r>
          </a:p>
          <a:p>
            <a:pPr marL="285750" indent="-285750">
              <a:buFont typeface="Arial" charset="0"/>
              <a:buChar char="•"/>
            </a:pPr>
            <a:r>
              <a:rPr lang="en-US" sz="1400" dirty="0" smtClean="0"/>
              <a:t>Knows if their service has a high error rate and does something about it.</a:t>
            </a:r>
          </a:p>
          <a:p>
            <a:pPr marL="285750" indent="-285750">
              <a:buFont typeface="Arial" charset="0"/>
              <a:buChar char="•"/>
            </a:pPr>
            <a:r>
              <a:rPr lang="en-US" sz="1400" dirty="0" smtClean="0"/>
              <a:t>All of our developers on the cloud team are champions for at least one service.</a:t>
            </a:r>
          </a:p>
          <a:p>
            <a:pPr marL="285750" indent="-285750">
              <a:buFont typeface="Arial" charset="0"/>
              <a:buChar char="•"/>
            </a:pPr>
            <a:r>
              <a:rPr lang="en-US" sz="1400" dirty="0" smtClean="0"/>
              <a:t>More equitably distributes support work across developers.</a:t>
            </a:r>
          </a:p>
        </p:txBody>
      </p:sp>
      <p:sp>
        <p:nvSpPr>
          <p:cNvPr id="4" name="TextBox 3"/>
          <p:cNvSpPr txBox="1"/>
          <p:nvPr/>
        </p:nvSpPr>
        <p:spPr>
          <a:xfrm>
            <a:off x="0" y="380171"/>
            <a:ext cx="9144000" cy="369332"/>
          </a:xfrm>
          <a:prstGeom prst="rect">
            <a:avLst/>
          </a:prstGeom>
          <a:noFill/>
        </p:spPr>
        <p:txBody>
          <a:bodyPr wrap="square" rtlCol="0">
            <a:spAutoFit/>
          </a:bodyPr>
          <a:lstStyle/>
          <a:p>
            <a:pPr algn="ctr"/>
            <a:r>
              <a:rPr lang="en-US" dirty="0" smtClean="0"/>
              <a:t>Tip #5: Own Your Services in Prod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600" y="2169332"/>
            <a:ext cx="1765300" cy="1704948"/>
          </a:xfrm>
          <a:prstGeom prst="rect">
            <a:avLst/>
          </a:prstGeom>
        </p:spPr>
      </p:pic>
    </p:spTree>
    <p:extLst>
      <p:ext uri="{BB962C8B-B14F-4D97-AF65-F5344CB8AC3E}">
        <p14:creationId xmlns:p14="http://schemas.microsoft.com/office/powerpoint/2010/main" val="1533924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8300" y="1866900"/>
            <a:ext cx="3784599" cy="1384995"/>
          </a:xfrm>
          <a:prstGeom prst="rect">
            <a:avLst/>
          </a:prstGeom>
          <a:noFill/>
        </p:spPr>
        <p:txBody>
          <a:bodyPr wrap="square" rtlCol="0">
            <a:spAutoFit/>
          </a:bodyPr>
          <a:lstStyle/>
          <a:p>
            <a:r>
              <a:rPr lang="en-US" sz="1400" b="1" dirty="0" smtClean="0"/>
              <a:t>ATC (Air Traffic Controller)</a:t>
            </a:r>
          </a:p>
          <a:p>
            <a:endParaRPr lang="en-US" sz="1400" dirty="0"/>
          </a:p>
          <a:p>
            <a:r>
              <a:rPr lang="en-US" sz="1400" dirty="0" smtClean="0"/>
              <a:t>In addition to Champions, the Scalable Nodes team has a rotating daily </a:t>
            </a:r>
            <a:r>
              <a:rPr lang="en-US" sz="1400" dirty="0" err="1" smtClean="0"/>
              <a:t>triager</a:t>
            </a:r>
            <a:r>
              <a:rPr lang="en-US" sz="1400" dirty="0" smtClean="0"/>
              <a:t> that monitors all our team’s services to make sure they are healthy.</a:t>
            </a:r>
            <a:endParaRPr lang="en-US" sz="1400" dirty="0"/>
          </a:p>
        </p:txBody>
      </p:sp>
      <p:pic>
        <p:nvPicPr>
          <p:cNvPr id="3" name="Picture 2"/>
          <p:cNvPicPr>
            <a:picLocks noChangeAspect="1"/>
          </p:cNvPicPr>
          <p:nvPr/>
        </p:nvPicPr>
        <p:blipFill rotWithShape="1">
          <a:blip r:embed="rId2"/>
          <a:srcRect r="38051" b="46758"/>
          <a:stretch/>
        </p:blipFill>
        <p:spPr>
          <a:xfrm>
            <a:off x="4948633" y="1155700"/>
            <a:ext cx="3835487" cy="3365500"/>
          </a:xfrm>
          <a:prstGeom prst="rect">
            <a:avLst/>
          </a:prstGeom>
        </p:spPr>
      </p:pic>
      <p:sp>
        <p:nvSpPr>
          <p:cNvPr id="4" name="TextBox 3"/>
          <p:cNvSpPr txBox="1"/>
          <p:nvPr/>
        </p:nvSpPr>
        <p:spPr>
          <a:xfrm>
            <a:off x="0" y="380171"/>
            <a:ext cx="9144000" cy="369332"/>
          </a:xfrm>
          <a:prstGeom prst="rect">
            <a:avLst/>
          </a:prstGeom>
          <a:noFill/>
        </p:spPr>
        <p:txBody>
          <a:bodyPr wrap="square" rtlCol="0">
            <a:spAutoFit/>
          </a:bodyPr>
          <a:lstStyle/>
          <a:p>
            <a:pPr algn="ctr"/>
            <a:r>
              <a:rPr lang="en-US" dirty="0" smtClean="0"/>
              <a:t>Tip #5: Own Your Services in Prod</a:t>
            </a:r>
            <a:endParaRPr lang="en-US" dirty="0"/>
          </a:p>
        </p:txBody>
      </p:sp>
    </p:spTree>
    <p:extLst>
      <p:ext uri="{BB962C8B-B14F-4D97-AF65-F5344CB8AC3E}">
        <p14:creationId xmlns:p14="http://schemas.microsoft.com/office/powerpoint/2010/main" val="2740608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015" y="2023488"/>
            <a:ext cx="1962150" cy="1376204"/>
          </a:xfrm>
          <a:prstGeom prst="rect">
            <a:avLst/>
          </a:prstGeom>
        </p:spPr>
      </p:pic>
      <p:sp>
        <p:nvSpPr>
          <p:cNvPr id="7" name="TextBox 6"/>
          <p:cNvSpPr txBox="1"/>
          <p:nvPr/>
        </p:nvSpPr>
        <p:spPr>
          <a:xfrm>
            <a:off x="853281" y="1159250"/>
            <a:ext cx="2885007" cy="523220"/>
          </a:xfrm>
          <a:prstGeom prst="rect">
            <a:avLst/>
          </a:prstGeom>
          <a:noFill/>
        </p:spPr>
        <p:txBody>
          <a:bodyPr wrap="square" rtlCol="0">
            <a:spAutoFit/>
          </a:bodyPr>
          <a:lstStyle/>
          <a:p>
            <a:pPr algn="ctr"/>
            <a:r>
              <a:rPr lang="en-US" sz="1400" b="1" dirty="0" smtClean="0"/>
              <a:t>Better distributes the support load across the team</a:t>
            </a:r>
            <a:endParaRPr lang="en-US" sz="1400" b="1" dirty="0"/>
          </a:p>
        </p:txBody>
      </p:sp>
      <p:sp>
        <p:nvSpPr>
          <p:cNvPr id="5" name="Rectangle 4"/>
          <p:cNvSpPr/>
          <p:nvPr/>
        </p:nvSpPr>
        <p:spPr>
          <a:xfrm>
            <a:off x="950660" y="3848158"/>
            <a:ext cx="3126039" cy="738664"/>
          </a:xfrm>
          <a:prstGeom prst="rect">
            <a:avLst/>
          </a:prstGeom>
        </p:spPr>
        <p:txBody>
          <a:bodyPr wrap="square">
            <a:spAutoFit/>
          </a:bodyPr>
          <a:lstStyle/>
          <a:p>
            <a:pPr algn="ctr"/>
            <a:r>
              <a:rPr lang="en-US" sz="1400" b="1" smtClean="0"/>
              <a:t>More scalable way to support prod </a:t>
            </a:r>
            <a:r>
              <a:rPr lang="en-US" sz="1400" b="1" dirty="0" smtClean="0"/>
              <a:t>when you have a large number of </a:t>
            </a:r>
            <a:r>
              <a:rPr lang="en-US" sz="1400" b="1" dirty="0" err="1" smtClean="0"/>
              <a:t>microservices</a:t>
            </a:r>
            <a:endParaRPr lang="en-US" sz="1400" b="1" dirty="0"/>
          </a:p>
        </p:txBody>
      </p:sp>
      <p:sp>
        <p:nvSpPr>
          <p:cNvPr id="10" name="Rectangle 9"/>
          <p:cNvSpPr/>
          <p:nvPr/>
        </p:nvSpPr>
        <p:spPr>
          <a:xfrm>
            <a:off x="5321354" y="1305288"/>
            <a:ext cx="2857446" cy="523220"/>
          </a:xfrm>
          <a:prstGeom prst="rect">
            <a:avLst/>
          </a:prstGeom>
        </p:spPr>
        <p:txBody>
          <a:bodyPr wrap="square">
            <a:spAutoFit/>
          </a:bodyPr>
          <a:lstStyle/>
          <a:p>
            <a:pPr algn="ctr"/>
            <a:r>
              <a:rPr lang="en-US" sz="1400" b="1" dirty="0" smtClean="0"/>
              <a:t>Owning your </a:t>
            </a:r>
            <a:r>
              <a:rPr lang="en-US" sz="1400" b="1" smtClean="0"/>
              <a:t>service in prod </a:t>
            </a:r>
            <a:r>
              <a:rPr lang="en-US" sz="1400" b="1" dirty="0" smtClean="0"/>
              <a:t>makes you a better developer</a:t>
            </a:r>
            <a:endParaRPr lang="en-US" sz="1400" b="1" dirty="0"/>
          </a:p>
        </p:txBody>
      </p:sp>
      <p:cxnSp>
        <p:nvCxnSpPr>
          <p:cNvPr id="12" name="Straight Arrow Connector 11"/>
          <p:cNvCxnSpPr/>
          <p:nvPr/>
        </p:nvCxnSpPr>
        <p:spPr>
          <a:xfrm flipH="1">
            <a:off x="5181600" y="1847915"/>
            <a:ext cx="508000" cy="38728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4927601" y="3302001"/>
            <a:ext cx="507999" cy="352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744641" y="3413363"/>
            <a:ext cx="598374" cy="3966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854296" y="1717142"/>
            <a:ext cx="488719" cy="32001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572000" y="3706038"/>
            <a:ext cx="2856695" cy="523220"/>
          </a:xfrm>
          <a:prstGeom prst="rect">
            <a:avLst/>
          </a:prstGeom>
        </p:spPr>
        <p:txBody>
          <a:bodyPr wrap="square">
            <a:spAutoFit/>
          </a:bodyPr>
          <a:lstStyle/>
          <a:p>
            <a:pPr algn="ctr"/>
            <a:r>
              <a:rPr lang="en-US" sz="1400" b="1" dirty="0" smtClean="0"/>
              <a:t>Find problems before they become major issues</a:t>
            </a:r>
            <a:endParaRPr lang="en-US" sz="1400" b="1" dirty="0"/>
          </a:p>
        </p:txBody>
      </p:sp>
      <p:sp>
        <p:nvSpPr>
          <p:cNvPr id="15" name="TextBox 14"/>
          <p:cNvSpPr txBox="1"/>
          <p:nvPr/>
        </p:nvSpPr>
        <p:spPr>
          <a:xfrm>
            <a:off x="3879096" y="2510054"/>
            <a:ext cx="889987" cy="307777"/>
          </a:xfrm>
          <a:prstGeom prst="rect">
            <a:avLst/>
          </a:prstGeom>
          <a:noFill/>
        </p:spPr>
        <p:txBody>
          <a:bodyPr wrap="none" rtlCol="0">
            <a:spAutoFit/>
          </a:bodyPr>
          <a:lstStyle/>
          <a:p>
            <a:r>
              <a:rPr lang="en-US" sz="1400" b="1" dirty="0" smtClean="0"/>
              <a:t>Benefits</a:t>
            </a:r>
            <a:endParaRPr lang="en-US" sz="1400" b="1" dirty="0"/>
          </a:p>
        </p:txBody>
      </p:sp>
      <p:sp>
        <p:nvSpPr>
          <p:cNvPr id="17" name="TextBox 16"/>
          <p:cNvSpPr txBox="1"/>
          <p:nvPr/>
        </p:nvSpPr>
        <p:spPr>
          <a:xfrm>
            <a:off x="0" y="380171"/>
            <a:ext cx="9144000" cy="369332"/>
          </a:xfrm>
          <a:prstGeom prst="rect">
            <a:avLst/>
          </a:prstGeom>
          <a:noFill/>
        </p:spPr>
        <p:txBody>
          <a:bodyPr wrap="square" rtlCol="0">
            <a:spAutoFit/>
          </a:bodyPr>
          <a:lstStyle/>
          <a:p>
            <a:pPr algn="ctr"/>
            <a:r>
              <a:rPr lang="en-US" dirty="0" smtClean="0"/>
              <a:t>Tip #5: Own Your Services in Prod</a:t>
            </a:r>
            <a:endParaRPr lang="en-US" dirty="0"/>
          </a:p>
        </p:txBody>
      </p:sp>
    </p:spTree>
    <p:extLst>
      <p:ext uri="{BB962C8B-B14F-4D97-AF65-F5344CB8AC3E}">
        <p14:creationId xmlns:p14="http://schemas.microsoft.com/office/powerpoint/2010/main" val="11743373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937434"/>
            <a:ext cx="4254500" cy="1384995"/>
          </a:xfrm>
          <a:prstGeom prst="rect">
            <a:avLst/>
          </a:prstGeom>
          <a:noFill/>
        </p:spPr>
        <p:txBody>
          <a:bodyPr wrap="square" rtlCol="0">
            <a:spAutoFit/>
          </a:bodyPr>
          <a:lstStyle/>
          <a:p>
            <a:r>
              <a:rPr lang="en-US" sz="1400" b="1" dirty="0" smtClean="0"/>
              <a:t>DevOps</a:t>
            </a:r>
          </a:p>
          <a:p>
            <a:endParaRPr lang="en-US" sz="1400" dirty="0"/>
          </a:p>
          <a:p>
            <a:r>
              <a:rPr lang="en-US" sz="1400" dirty="0" smtClean="0"/>
              <a:t>It’s the processes, tools and strategies used to help build an effective partnership between development and operations (or SRE team) to support the delivery of awesome cloud products.</a:t>
            </a:r>
            <a:endParaRPr lang="en-US" sz="1400" dirty="0"/>
          </a:p>
        </p:txBody>
      </p:sp>
      <p:pic>
        <p:nvPicPr>
          <p:cNvPr id="3" name="Picture 2"/>
          <p:cNvPicPr>
            <a:picLocks noChangeAspect="1"/>
          </p:cNvPicPr>
          <p:nvPr/>
        </p:nvPicPr>
        <p:blipFill>
          <a:blip r:embed="rId2"/>
          <a:stretch>
            <a:fillRect/>
          </a:stretch>
        </p:blipFill>
        <p:spPr>
          <a:xfrm>
            <a:off x="5537200" y="2007632"/>
            <a:ext cx="2286000" cy="1244600"/>
          </a:xfrm>
          <a:prstGeom prst="rect">
            <a:avLst/>
          </a:prstGeom>
        </p:spPr>
      </p:pic>
      <p:sp>
        <p:nvSpPr>
          <p:cNvPr id="4" name="TextBox 3"/>
          <p:cNvSpPr txBox="1"/>
          <p:nvPr/>
        </p:nvSpPr>
        <p:spPr>
          <a:xfrm>
            <a:off x="0" y="278571"/>
            <a:ext cx="9144000" cy="369332"/>
          </a:xfrm>
          <a:prstGeom prst="rect">
            <a:avLst/>
          </a:prstGeom>
          <a:noFill/>
        </p:spPr>
        <p:txBody>
          <a:bodyPr wrap="square" rtlCol="0">
            <a:spAutoFit/>
          </a:bodyPr>
          <a:lstStyle/>
          <a:p>
            <a:pPr algn="ctr"/>
            <a:r>
              <a:rPr lang="en-US" dirty="0" smtClean="0"/>
              <a:t>Part I: Continuous Delivery and DevOps Tips</a:t>
            </a:r>
            <a:endParaRPr lang="en-US" dirty="0"/>
          </a:p>
        </p:txBody>
      </p:sp>
    </p:spTree>
    <p:extLst>
      <p:ext uri="{BB962C8B-B14F-4D97-AF65-F5344CB8AC3E}">
        <p14:creationId xmlns:p14="http://schemas.microsoft.com/office/powerpoint/2010/main" val="72194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99953" y="1894118"/>
            <a:ext cx="3668871" cy="1600438"/>
          </a:xfrm>
          <a:prstGeom prst="rect">
            <a:avLst/>
          </a:prstGeom>
          <a:noFill/>
        </p:spPr>
        <p:txBody>
          <a:bodyPr wrap="square" rtlCol="0">
            <a:spAutoFit/>
          </a:bodyPr>
          <a:lstStyle/>
          <a:p>
            <a:pPr marL="285750" indent="-285750">
              <a:buFont typeface="Arial" charset="0"/>
              <a:buChar char="•"/>
            </a:pPr>
            <a:r>
              <a:rPr lang="en-US" sz="1400" dirty="0" smtClean="0"/>
              <a:t>Development Manager on the Scalable Nodes Team at Qlik.</a:t>
            </a:r>
          </a:p>
          <a:p>
            <a:pPr marL="285750" indent="-285750">
              <a:buFont typeface="Arial" charset="0"/>
              <a:buChar char="•"/>
            </a:pPr>
            <a:r>
              <a:rPr lang="en-US" sz="1400" dirty="0" smtClean="0"/>
              <a:t>We work on the new elastic cloud architecture for Qlik Sense.</a:t>
            </a:r>
          </a:p>
          <a:p>
            <a:pPr marL="285750" indent="-285750">
              <a:buFont typeface="Arial" charset="0"/>
              <a:buChar char="•"/>
            </a:pPr>
            <a:r>
              <a:rPr lang="en-US" sz="1400" dirty="0" smtClean="0"/>
              <a:t>Passionate about developing highly motivated teams that build great products they are proud of.</a:t>
            </a:r>
            <a:endParaRPr lang="en-US" sz="1400" dirty="0"/>
          </a:p>
        </p:txBody>
      </p:sp>
      <p:pic>
        <p:nvPicPr>
          <p:cNvPr id="10" name="Picture 9"/>
          <p:cNvPicPr>
            <a:picLocks noChangeAspect="1"/>
          </p:cNvPicPr>
          <p:nvPr/>
        </p:nvPicPr>
        <p:blipFill>
          <a:blip r:embed="rId2"/>
          <a:stretch>
            <a:fillRect/>
          </a:stretch>
        </p:blipFill>
        <p:spPr>
          <a:xfrm>
            <a:off x="5195844" y="1984488"/>
            <a:ext cx="2444097" cy="824819"/>
          </a:xfrm>
          <a:prstGeom prst="rect">
            <a:avLst/>
          </a:prstGeom>
        </p:spPr>
      </p:pic>
      <p:sp>
        <p:nvSpPr>
          <p:cNvPr id="12" name="TextBox 11"/>
          <p:cNvSpPr txBox="1"/>
          <p:nvPr/>
        </p:nvSpPr>
        <p:spPr>
          <a:xfrm>
            <a:off x="4769284" y="2764318"/>
            <a:ext cx="824265" cy="246221"/>
          </a:xfrm>
          <a:prstGeom prst="rect">
            <a:avLst/>
          </a:prstGeom>
          <a:noFill/>
        </p:spPr>
        <p:txBody>
          <a:bodyPr wrap="none" rtlCol="0">
            <a:spAutoFit/>
          </a:bodyPr>
          <a:lstStyle/>
          <a:p>
            <a:r>
              <a:rPr lang="en-US" sz="1000" dirty="0" err="1"/>
              <a:t>o</a:t>
            </a:r>
            <a:r>
              <a:rPr lang="en-US" sz="1000" dirty="0" err="1" smtClean="0"/>
              <a:t>n-premise</a:t>
            </a:r>
            <a:endParaRPr lang="en-US" sz="1000" dirty="0"/>
          </a:p>
        </p:txBody>
      </p:sp>
      <p:sp>
        <p:nvSpPr>
          <p:cNvPr id="13" name="TextBox 12"/>
          <p:cNvSpPr txBox="1"/>
          <p:nvPr/>
        </p:nvSpPr>
        <p:spPr>
          <a:xfrm>
            <a:off x="7588645" y="2396897"/>
            <a:ext cx="955711" cy="246221"/>
          </a:xfrm>
          <a:prstGeom prst="rect">
            <a:avLst/>
          </a:prstGeom>
          <a:noFill/>
        </p:spPr>
        <p:txBody>
          <a:bodyPr wrap="none" rtlCol="0">
            <a:spAutoFit/>
          </a:bodyPr>
          <a:lstStyle/>
          <a:p>
            <a:r>
              <a:rPr lang="en-US" sz="1000" dirty="0" smtClean="0"/>
              <a:t>SaaS &amp; cloud</a:t>
            </a:r>
            <a:endParaRPr lang="en-US" sz="1000" dirty="0"/>
          </a:p>
        </p:txBody>
      </p:sp>
      <p:sp>
        <p:nvSpPr>
          <p:cNvPr id="15" name="TextBox 14"/>
          <p:cNvSpPr txBox="1"/>
          <p:nvPr/>
        </p:nvSpPr>
        <p:spPr>
          <a:xfrm>
            <a:off x="5844706" y="3006371"/>
            <a:ext cx="2546653" cy="307777"/>
          </a:xfrm>
          <a:prstGeom prst="rect">
            <a:avLst/>
          </a:prstGeom>
          <a:noFill/>
        </p:spPr>
        <p:txBody>
          <a:bodyPr wrap="square" rtlCol="0">
            <a:spAutoFit/>
          </a:bodyPr>
          <a:lstStyle/>
          <a:p>
            <a:pPr algn="ctr"/>
            <a:r>
              <a:rPr lang="en-US" sz="1400" dirty="0" smtClean="0"/>
              <a:t>My SaaS cloud journey</a:t>
            </a:r>
            <a:endParaRPr lang="en-US" sz="1400" dirty="0"/>
          </a:p>
        </p:txBody>
      </p:sp>
      <p:sp>
        <p:nvSpPr>
          <p:cNvPr id="16" name="TextBox 15"/>
          <p:cNvSpPr txBox="1"/>
          <p:nvPr/>
        </p:nvSpPr>
        <p:spPr>
          <a:xfrm>
            <a:off x="7499206" y="1938052"/>
            <a:ext cx="771365" cy="307777"/>
          </a:xfrm>
          <a:prstGeom prst="rect">
            <a:avLst/>
          </a:prstGeom>
          <a:noFill/>
        </p:spPr>
        <p:txBody>
          <a:bodyPr wrap="none" rtlCol="0">
            <a:spAutoFit/>
          </a:bodyPr>
          <a:lstStyle/>
          <a:p>
            <a:r>
              <a:rPr lang="en-US" sz="1400" dirty="0" smtClean="0"/>
              <a:t>4 years</a:t>
            </a:r>
            <a:endParaRPr lang="en-US" sz="1400" dirty="0"/>
          </a:p>
        </p:txBody>
      </p:sp>
      <p:sp>
        <p:nvSpPr>
          <p:cNvPr id="17" name="TextBox 16"/>
          <p:cNvSpPr txBox="1"/>
          <p:nvPr/>
        </p:nvSpPr>
        <p:spPr>
          <a:xfrm>
            <a:off x="4419982" y="2358001"/>
            <a:ext cx="870751" cy="307777"/>
          </a:xfrm>
          <a:prstGeom prst="rect">
            <a:avLst/>
          </a:prstGeom>
          <a:noFill/>
        </p:spPr>
        <p:txBody>
          <a:bodyPr wrap="none" rtlCol="0">
            <a:spAutoFit/>
          </a:bodyPr>
          <a:lstStyle/>
          <a:p>
            <a:r>
              <a:rPr lang="en-US" sz="1400" dirty="0" smtClean="0"/>
              <a:t>18 years</a:t>
            </a:r>
            <a:endParaRPr lang="en-US" sz="1400" dirty="0"/>
          </a:p>
        </p:txBody>
      </p:sp>
      <p:cxnSp>
        <p:nvCxnSpPr>
          <p:cNvPr id="18" name="Straight Arrow Connector 17"/>
          <p:cNvCxnSpPr/>
          <p:nvPr/>
        </p:nvCxnSpPr>
        <p:spPr>
          <a:xfrm flipH="1" flipV="1">
            <a:off x="6665719" y="2587157"/>
            <a:ext cx="246904" cy="38020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3"/>
          <a:stretch>
            <a:fillRect/>
          </a:stretch>
        </p:blipFill>
        <p:spPr>
          <a:xfrm>
            <a:off x="6992189" y="3495407"/>
            <a:ext cx="1123392" cy="1152197"/>
          </a:xfrm>
          <a:prstGeom prst="rect">
            <a:avLst/>
          </a:prstGeom>
        </p:spPr>
      </p:pic>
      <p:sp>
        <p:nvSpPr>
          <p:cNvPr id="14" name="TextBox 13"/>
          <p:cNvSpPr txBox="1"/>
          <p:nvPr/>
        </p:nvSpPr>
        <p:spPr>
          <a:xfrm>
            <a:off x="1498599" y="508473"/>
            <a:ext cx="6114479" cy="369332"/>
          </a:xfrm>
          <a:prstGeom prst="rect">
            <a:avLst/>
          </a:prstGeom>
          <a:noFill/>
        </p:spPr>
        <p:txBody>
          <a:bodyPr wrap="square" rtlCol="0">
            <a:spAutoFit/>
          </a:bodyPr>
          <a:lstStyle/>
          <a:p>
            <a:pPr algn="ctr"/>
            <a:r>
              <a:rPr lang="en-US" smtClean="0"/>
              <a:t>About Me</a:t>
            </a:r>
            <a:endParaRPr lang="en-US" dirty="0"/>
          </a:p>
        </p:txBody>
      </p:sp>
    </p:spTree>
    <p:extLst>
      <p:ext uri="{BB962C8B-B14F-4D97-AF65-F5344CB8AC3E}">
        <p14:creationId xmlns:p14="http://schemas.microsoft.com/office/powerpoint/2010/main" val="16899559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285171"/>
            <a:ext cx="9144000" cy="369332"/>
          </a:xfrm>
          <a:prstGeom prst="rect">
            <a:avLst/>
          </a:prstGeom>
          <a:noFill/>
        </p:spPr>
        <p:txBody>
          <a:bodyPr wrap="square" rtlCol="0">
            <a:spAutoFit/>
          </a:bodyPr>
          <a:lstStyle/>
          <a:p>
            <a:pPr algn="ctr"/>
            <a:r>
              <a:rPr lang="en-US" dirty="0" smtClean="0"/>
              <a:t>Part II: Agile Development on the Scalable Nodes Team</a:t>
            </a:r>
            <a:endParaRPr lang="en-US" dirty="0"/>
          </a:p>
        </p:txBody>
      </p:sp>
    </p:spTree>
    <p:extLst>
      <p:ext uri="{BB962C8B-B14F-4D97-AF65-F5344CB8AC3E}">
        <p14:creationId xmlns:p14="http://schemas.microsoft.com/office/powerpoint/2010/main" val="2072796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65300" y="1618455"/>
            <a:ext cx="3327400" cy="2246769"/>
          </a:xfrm>
          <a:prstGeom prst="rect">
            <a:avLst/>
          </a:prstGeom>
          <a:noFill/>
        </p:spPr>
        <p:txBody>
          <a:bodyPr wrap="square" rtlCol="0">
            <a:spAutoFit/>
          </a:bodyPr>
          <a:lstStyle/>
          <a:p>
            <a:r>
              <a:rPr lang="en-US" sz="1400" b="1" dirty="0" smtClean="0"/>
              <a:t>Our approach to Agile Development</a:t>
            </a:r>
            <a:br>
              <a:rPr lang="en-US" sz="1400" b="1" dirty="0" smtClean="0"/>
            </a:br>
            <a:endParaRPr lang="en-US" sz="1400" b="1" dirty="0" smtClean="0"/>
          </a:p>
          <a:p>
            <a:pPr marL="285750" indent="-285750">
              <a:buFont typeface="Arial" charset="0"/>
              <a:buChar char="•"/>
            </a:pPr>
            <a:r>
              <a:rPr lang="en-US" sz="1400" dirty="0" smtClean="0"/>
              <a:t>Planning</a:t>
            </a:r>
          </a:p>
          <a:p>
            <a:pPr marL="285750" indent="-285750">
              <a:buFont typeface="Arial" charset="0"/>
              <a:buChar char="•"/>
            </a:pPr>
            <a:r>
              <a:rPr lang="en-US" sz="1400" dirty="0" smtClean="0"/>
              <a:t>Standups</a:t>
            </a:r>
          </a:p>
          <a:p>
            <a:pPr marL="285750" indent="-285750">
              <a:buFont typeface="Arial" charset="0"/>
              <a:buChar char="•"/>
            </a:pPr>
            <a:r>
              <a:rPr lang="en-US" sz="1400" dirty="0" smtClean="0"/>
              <a:t>Demos</a:t>
            </a:r>
          </a:p>
          <a:p>
            <a:pPr marL="285750" indent="-285750">
              <a:buFont typeface="Arial" charset="0"/>
              <a:buChar char="•"/>
            </a:pPr>
            <a:r>
              <a:rPr lang="en-US" sz="1400" dirty="0" smtClean="0"/>
              <a:t>Pre-Planning</a:t>
            </a:r>
          </a:p>
          <a:p>
            <a:pPr marL="285750" indent="-285750">
              <a:buFont typeface="Arial" charset="0"/>
              <a:buChar char="•"/>
            </a:pPr>
            <a:r>
              <a:rPr lang="en-US" sz="1400" dirty="0" smtClean="0"/>
              <a:t>Retrospective</a:t>
            </a:r>
          </a:p>
          <a:p>
            <a:pPr marL="285750" indent="-285750">
              <a:buFont typeface="Arial" charset="0"/>
              <a:buChar char="•"/>
            </a:pPr>
            <a:r>
              <a:rPr lang="en-US" sz="1400" dirty="0" smtClean="0"/>
              <a:t>Rolling Five Sprint Plan</a:t>
            </a:r>
          </a:p>
          <a:p>
            <a:pPr marL="285750" indent="-285750">
              <a:buFont typeface="Arial" charset="0"/>
              <a:buChar char="•"/>
            </a:pPr>
            <a:r>
              <a:rPr lang="en-US" sz="1400" dirty="0" smtClean="0"/>
              <a:t>Predictability</a:t>
            </a:r>
          </a:p>
          <a:p>
            <a:pPr marL="285750" indent="-285750">
              <a:buFont typeface="Arial" charset="0"/>
              <a:buChar char="•"/>
            </a:pPr>
            <a:r>
              <a:rPr lang="en-US" sz="1400" dirty="0" smtClean="0"/>
              <a:t>When is a story done?</a:t>
            </a:r>
            <a:endParaRPr lang="en-US" sz="1400" dirty="0"/>
          </a:p>
        </p:txBody>
      </p:sp>
      <p:sp>
        <p:nvSpPr>
          <p:cNvPr id="4" name="TextBox 3"/>
          <p:cNvSpPr txBox="1"/>
          <p:nvPr/>
        </p:nvSpPr>
        <p:spPr>
          <a:xfrm>
            <a:off x="0" y="278571"/>
            <a:ext cx="9144000" cy="369332"/>
          </a:xfrm>
          <a:prstGeom prst="rect">
            <a:avLst/>
          </a:prstGeom>
          <a:noFill/>
        </p:spPr>
        <p:txBody>
          <a:bodyPr wrap="square" rtlCol="0">
            <a:spAutoFit/>
          </a:bodyPr>
          <a:lstStyle/>
          <a:p>
            <a:pPr algn="ctr"/>
            <a:r>
              <a:rPr lang="en-US" dirty="0" smtClean="0"/>
              <a:t>Agile Development on the Scalable Nodes Team</a:t>
            </a:r>
            <a:endParaRPr lang="en-US" dirty="0"/>
          </a:p>
        </p:txBody>
      </p:sp>
    </p:spTree>
    <p:extLst>
      <p:ext uri="{BB962C8B-B14F-4D97-AF65-F5344CB8AC3E}">
        <p14:creationId xmlns:p14="http://schemas.microsoft.com/office/powerpoint/2010/main" val="8237868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8800" y="1257301"/>
            <a:ext cx="3521449" cy="3539430"/>
          </a:xfrm>
          <a:prstGeom prst="rect">
            <a:avLst/>
          </a:prstGeom>
          <a:noFill/>
        </p:spPr>
        <p:txBody>
          <a:bodyPr wrap="square" rtlCol="0">
            <a:spAutoFit/>
          </a:bodyPr>
          <a:lstStyle/>
          <a:p>
            <a:r>
              <a:rPr lang="en-US" sz="1400" b="1" dirty="0" smtClean="0"/>
              <a:t>Planning:</a:t>
            </a:r>
            <a:br>
              <a:rPr lang="en-US" sz="1400" b="1" dirty="0" smtClean="0"/>
            </a:br>
            <a:endParaRPr lang="en-US" sz="1400" b="1" dirty="0" smtClean="0"/>
          </a:p>
          <a:p>
            <a:pPr marL="285750" indent="-285750">
              <a:buFont typeface="Arial" charset="0"/>
              <a:buChar char="•"/>
            </a:pPr>
            <a:r>
              <a:rPr lang="en-US" sz="1400" dirty="0" smtClean="0"/>
              <a:t>Scrum process, two week sprints.</a:t>
            </a:r>
          </a:p>
          <a:p>
            <a:pPr marL="285750" indent="-285750">
              <a:buFont typeface="Arial" charset="0"/>
              <a:buChar char="•"/>
            </a:pPr>
            <a:r>
              <a:rPr lang="en-US" sz="1400" dirty="0" smtClean="0"/>
              <a:t>Stories </a:t>
            </a:r>
            <a:r>
              <a:rPr lang="en-US" sz="1400" dirty="0"/>
              <a:t>are sized and have acceptance </a:t>
            </a:r>
            <a:r>
              <a:rPr lang="en-US" sz="1400" dirty="0" smtClean="0"/>
              <a:t>criteria before the planning meeting.</a:t>
            </a:r>
            <a:endParaRPr lang="en-US" sz="1400" dirty="0"/>
          </a:p>
          <a:p>
            <a:pPr marL="285750" indent="-285750">
              <a:buFont typeface="Arial" charset="0"/>
              <a:buChar char="•"/>
            </a:pPr>
            <a:r>
              <a:rPr lang="en-US" sz="1400" dirty="0" smtClean="0"/>
              <a:t>We like small stories.</a:t>
            </a:r>
          </a:p>
          <a:p>
            <a:pPr marL="285750" indent="-285750">
              <a:buFont typeface="Arial" charset="0"/>
              <a:buChar char="•"/>
            </a:pPr>
            <a:r>
              <a:rPr lang="en-US" sz="1400" dirty="0" smtClean="0"/>
              <a:t>We try to split big stories into smaller ones or break into smaller tasks.</a:t>
            </a:r>
            <a:endParaRPr lang="en-US" sz="1400" dirty="0"/>
          </a:p>
          <a:p>
            <a:pPr marL="285750" indent="-285750">
              <a:buFont typeface="Arial" charset="0"/>
              <a:buChar char="•"/>
            </a:pPr>
            <a:r>
              <a:rPr lang="en-US" sz="1400" dirty="0" smtClean="0"/>
              <a:t>Validate </a:t>
            </a:r>
            <a:r>
              <a:rPr lang="en-US" sz="1400" dirty="0"/>
              <a:t>our plan using a physical </a:t>
            </a:r>
            <a:r>
              <a:rPr lang="en-US" sz="1400" dirty="0" smtClean="0"/>
              <a:t>scrum board </a:t>
            </a:r>
            <a:r>
              <a:rPr lang="en-US" sz="1400" dirty="0"/>
              <a:t>with a calendar </a:t>
            </a:r>
            <a:r>
              <a:rPr lang="en-US" sz="1400" dirty="0" smtClean="0"/>
              <a:t>view.</a:t>
            </a:r>
          </a:p>
          <a:p>
            <a:pPr marL="285750" indent="-285750">
              <a:buFont typeface="Arial" charset="0"/>
              <a:buChar char="•"/>
            </a:pPr>
            <a:r>
              <a:rPr lang="en-US" sz="1400" dirty="0" smtClean="0"/>
              <a:t>Switched to this from a traditional status view scrum board</a:t>
            </a:r>
            <a:r>
              <a:rPr lang="en-US" sz="1400" dirty="0"/>
              <a:t>. Block off time in calendar for meetings and interviews</a:t>
            </a:r>
            <a:r>
              <a:rPr lang="en-US" sz="1400" dirty="0" smtClean="0"/>
              <a:t>.</a:t>
            </a:r>
          </a:p>
          <a:p>
            <a:pPr marL="285750" indent="-285750">
              <a:buFont typeface="Arial" charset="0"/>
              <a:buChar char="•"/>
            </a:pPr>
            <a:r>
              <a:rPr lang="en-US" sz="1400" dirty="0" smtClean="0"/>
              <a:t>If it takes time, it has points.</a:t>
            </a:r>
            <a:endParaRPr lang="en-US" sz="1400" dirty="0"/>
          </a:p>
        </p:txBody>
      </p:sp>
      <p:sp>
        <p:nvSpPr>
          <p:cNvPr id="6" name="TextBox 5"/>
          <p:cNvSpPr txBox="1"/>
          <p:nvPr/>
        </p:nvSpPr>
        <p:spPr>
          <a:xfrm>
            <a:off x="0" y="278571"/>
            <a:ext cx="9144000" cy="369332"/>
          </a:xfrm>
          <a:prstGeom prst="rect">
            <a:avLst/>
          </a:prstGeom>
          <a:noFill/>
        </p:spPr>
        <p:txBody>
          <a:bodyPr wrap="square" rtlCol="0">
            <a:spAutoFit/>
          </a:bodyPr>
          <a:lstStyle/>
          <a:p>
            <a:pPr algn="ctr"/>
            <a:r>
              <a:rPr lang="en-US" dirty="0" smtClean="0"/>
              <a:t>Agile Development on the Scalable Nodes Team</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097" y="1110640"/>
            <a:ext cx="2584536" cy="18865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0" y="3062094"/>
            <a:ext cx="2609018" cy="1942268"/>
          </a:xfrm>
          <a:prstGeom prst="rect">
            <a:avLst/>
          </a:prstGeom>
        </p:spPr>
      </p:pic>
      <p:sp>
        <p:nvSpPr>
          <p:cNvPr id="9" name="TextBox 8"/>
          <p:cNvSpPr txBox="1"/>
          <p:nvPr/>
        </p:nvSpPr>
        <p:spPr>
          <a:xfrm>
            <a:off x="7531100" y="1869254"/>
            <a:ext cx="1148071" cy="307777"/>
          </a:xfrm>
          <a:prstGeom prst="rect">
            <a:avLst/>
          </a:prstGeom>
          <a:noFill/>
        </p:spPr>
        <p:txBody>
          <a:bodyPr wrap="none" rtlCol="0">
            <a:spAutoFit/>
          </a:bodyPr>
          <a:lstStyle/>
          <a:p>
            <a:r>
              <a:rPr lang="en-US" sz="1400" b="1" dirty="0" smtClean="0"/>
              <a:t>status view</a:t>
            </a:r>
            <a:endParaRPr lang="en-US" sz="1400" b="1" dirty="0"/>
          </a:p>
        </p:txBody>
      </p:sp>
      <p:sp>
        <p:nvSpPr>
          <p:cNvPr id="10" name="TextBox 9"/>
          <p:cNvSpPr txBox="1"/>
          <p:nvPr/>
        </p:nvSpPr>
        <p:spPr>
          <a:xfrm>
            <a:off x="4517047" y="3772362"/>
            <a:ext cx="1358064" cy="307777"/>
          </a:xfrm>
          <a:prstGeom prst="rect">
            <a:avLst/>
          </a:prstGeom>
          <a:noFill/>
        </p:spPr>
        <p:txBody>
          <a:bodyPr wrap="none" rtlCol="0">
            <a:spAutoFit/>
          </a:bodyPr>
          <a:lstStyle/>
          <a:p>
            <a:r>
              <a:rPr lang="en-US" sz="1400" b="1" dirty="0" smtClean="0"/>
              <a:t>calendar view</a:t>
            </a:r>
            <a:endParaRPr lang="en-US" sz="1400" b="1" dirty="0"/>
          </a:p>
        </p:txBody>
      </p:sp>
      <p:cxnSp>
        <p:nvCxnSpPr>
          <p:cNvPr id="11" name="Straight Arrow Connector 10"/>
          <p:cNvCxnSpPr/>
          <p:nvPr/>
        </p:nvCxnSpPr>
        <p:spPr>
          <a:xfrm flipH="1">
            <a:off x="7886700" y="2238586"/>
            <a:ext cx="165100" cy="60481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5382465" y="3340100"/>
            <a:ext cx="0" cy="39370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6644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33500" y="638348"/>
            <a:ext cx="6197600" cy="369332"/>
          </a:xfrm>
          <a:prstGeom prst="rect">
            <a:avLst/>
          </a:prstGeom>
          <a:noFill/>
        </p:spPr>
        <p:txBody>
          <a:bodyPr wrap="square" rtlCol="0">
            <a:spAutoFit/>
          </a:bodyPr>
          <a:lstStyle/>
          <a:p>
            <a:pPr algn="ctr"/>
            <a:r>
              <a:rPr lang="en-US" dirty="0" smtClean="0"/>
              <a:t>Standups</a:t>
            </a:r>
            <a:endParaRPr lang="en-US" dirty="0"/>
          </a:p>
        </p:txBody>
      </p:sp>
      <p:sp>
        <p:nvSpPr>
          <p:cNvPr id="4" name="TextBox 3"/>
          <p:cNvSpPr txBox="1"/>
          <p:nvPr/>
        </p:nvSpPr>
        <p:spPr>
          <a:xfrm>
            <a:off x="278511" y="1617926"/>
            <a:ext cx="3571969" cy="2246769"/>
          </a:xfrm>
          <a:prstGeom prst="rect">
            <a:avLst/>
          </a:prstGeom>
          <a:noFill/>
        </p:spPr>
        <p:txBody>
          <a:bodyPr wrap="square" rtlCol="0">
            <a:spAutoFit/>
          </a:bodyPr>
          <a:lstStyle/>
          <a:p>
            <a:r>
              <a:rPr lang="en-US" sz="1400" b="1" dirty="0" smtClean="0"/>
              <a:t>Standups:</a:t>
            </a:r>
            <a:br>
              <a:rPr lang="en-US" sz="1400" b="1" dirty="0" smtClean="0"/>
            </a:br>
            <a:endParaRPr lang="en-US" sz="1400" b="1" dirty="0" smtClean="0"/>
          </a:p>
          <a:p>
            <a:pPr marL="285750" indent="-285750">
              <a:buFont typeface="Arial" charset="0"/>
              <a:buChar char="•"/>
            </a:pPr>
            <a:r>
              <a:rPr lang="en-US" sz="1400" dirty="0" smtClean="0"/>
              <a:t>We </a:t>
            </a:r>
            <a:r>
              <a:rPr lang="en-US" sz="1400" dirty="0"/>
              <a:t>really like the physical </a:t>
            </a:r>
            <a:r>
              <a:rPr lang="en-US" sz="1400" dirty="0" smtClean="0"/>
              <a:t>board.</a:t>
            </a:r>
            <a:endParaRPr lang="en-US" sz="1400" dirty="0"/>
          </a:p>
          <a:p>
            <a:pPr marL="285750" indent="-285750">
              <a:buFont typeface="Arial" charset="0"/>
              <a:buChar char="•"/>
            </a:pPr>
            <a:r>
              <a:rPr lang="en-US" sz="1400" dirty="0" smtClean="0"/>
              <a:t>Don’t get distracted by trying to type and talk at the same time.</a:t>
            </a:r>
          </a:p>
          <a:p>
            <a:pPr marL="285750" indent="-285750">
              <a:buFont typeface="Arial" charset="0"/>
              <a:buChar char="•"/>
            </a:pPr>
            <a:r>
              <a:rPr lang="en-US" sz="1400" dirty="0" smtClean="0"/>
              <a:t>The calendar view makes it easy for us to see if we are tracking according to plan.</a:t>
            </a:r>
            <a:endParaRPr lang="en-US" sz="1400" dirty="0"/>
          </a:p>
          <a:p>
            <a:pPr marL="285750" indent="-285750">
              <a:buFont typeface="Arial" charset="0"/>
              <a:buChar char="•"/>
            </a:pPr>
            <a:r>
              <a:rPr lang="en-US" sz="1400" dirty="0" smtClean="0"/>
              <a:t>Always remind ourselves, </a:t>
            </a:r>
            <a:r>
              <a:rPr lang="en-US" sz="1400" dirty="0"/>
              <a:t>what is our demo, are we still able to </a:t>
            </a:r>
            <a:r>
              <a:rPr lang="en-US" sz="1400" dirty="0" smtClean="0"/>
              <a:t>demo.</a:t>
            </a:r>
          </a:p>
        </p:txBody>
      </p:sp>
      <p:sp>
        <p:nvSpPr>
          <p:cNvPr id="10" name="TextBox 9"/>
          <p:cNvSpPr txBox="1"/>
          <p:nvPr/>
        </p:nvSpPr>
        <p:spPr>
          <a:xfrm>
            <a:off x="0" y="278571"/>
            <a:ext cx="9144000" cy="369332"/>
          </a:xfrm>
          <a:prstGeom prst="rect">
            <a:avLst/>
          </a:prstGeom>
          <a:noFill/>
        </p:spPr>
        <p:txBody>
          <a:bodyPr wrap="square" rtlCol="0">
            <a:spAutoFit/>
          </a:bodyPr>
          <a:lstStyle/>
          <a:p>
            <a:pPr algn="ctr"/>
            <a:r>
              <a:rPr lang="en-US" dirty="0" smtClean="0"/>
              <a:t>Agile Development on the Scalable Nodes Team</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198" y="1617926"/>
            <a:ext cx="3890414" cy="2839774"/>
          </a:xfrm>
          <a:prstGeom prst="rect">
            <a:avLst/>
          </a:prstGeom>
        </p:spPr>
      </p:pic>
    </p:spTree>
    <p:extLst>
      <p:ext uri="{BB962C8B-B14F-4D97-AF65-F5344CB8AC3E}">
        <p14:creationId xmlns:p14="http://schemas.microsoft.com/office/powerpoint/2010/main" val="10133572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0031" y="1537721"/>
            <a:ext cx="3571969" cy="2031325"/>
          </a:xfrm>
          <a:prstGeom prst="rect">
            <a:avLst/>
          </a:prstGeom>
          <a:noFill/>
        </p:spPr>
        <p:txBody>
          <a:bodyPr wrap="square" rtlCol="0">
            <a:spAutoFit/>
          </a:bodyPr>
          <a:lstStyle/>
          <a:p>
            <a:r>
              <a:rPr lang="en-US" sz="1400" b="1" dirty="0" smtClean="0"/>
              <a:t>Demos</a:t>
            </a:r>
          </a:p>
          <a:p>
            <a:pPr marL="285750" indent="-285750">
              <a:buFont typeface="Arial" charset="0"/>
              <a:buChar char="•"/>
            </a:pPr>
            <a:endParaRPr lang="en-US" sz="1400" dirty="0" smtClean="0"/>
          </a:p>
          <a:p>
            <a:pPr marL="285750" indent="-285750">
              <a:buFont typeface="Arial" charset="0"/>
              <a:buChar char="•"/>
            </a:pPr>
            <a:r>
              <a:rPr lang="en-US" sz="1400" dirty="0" smtClean="0"/>
              <a:t>First </a:t>
            </a:r>
            <a:r>
              <a:rPr lang="en-US" sz="1400" dirty="0"/>
              <a:t>thing in the </a:t>
            </a:r>
            <a:r>
              <a:rPr lang="en-US" sz="1400" dirty="0" smtClean="0"/>
              <a:t>morning on the last day of the sprint (Friday) we demo with some teams in Sweden.</a:t>
            </a:r>
            <a:endParaRPr lang="en-US" sz="1400" dirty="0"/>
          </a:p>
          <a:p>
            <a:pPr marL="285750" indent="-285750">
              <a:buFont typeface="Arial" charset="0"/>
              <a:buChar char="•"/>
            </a:pPr>
            <a:r>
              <a:rPr lang="en-US" sz="1400" dirty="0" smtClean="0"/>
              <a:t>More </a:t>
            </a:r>
            <a:r>
              <a:rPr lang="en-US" sz="1400" dirty="0"/>
              <a:t>of a show and </a:t>
            </a:r>
            <a:r>
              <a:rPr lang="en-US" sz="1400" dirty="0" smtClean="0"/>
              <a:t>tell, just the highlights, not details of every story.</a:t>
            </a:r>
          </a:p>
          <a:p>
            <a:pPr marL="285750" indent="-285750">
              <a:buFont typeface="Arial" charset="0"/>
              <a:buChar char="•"/>
            </a:pPr>
            <a:r>
              <a:rPr lang="en-US" sz="1400" dirty="0" smtClean="0"/>
              <a:t>Sometimes we attend a second demo with Ottawa teams in the afternoon.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00" y="1892299"/>
            <a:ext cx="1765861" cy="1968501"/>
          </a:xfrm>
          <a:prstGeom prst="rect">
            <a:avLst/>
          </a:prstGeom>
        </p:spPr>
      </p:pic>
      <p:sp>
        <p:nvSpPr>
          <p:cNvPr id="7" name="TextBox 6"/>
          <p:cNvSpPr txBox="1"/>
          <p:nvPr/>
        </p:nvSpPr>
        <p:spPr>
          <a:xfrm>
            <a:off x="0" y="278571"/>
            <a:ext cx="9144000" cy="369332"/>
          </a:xfrm>
          <a:prstGeom prst="rect">
            <a:avLst/>
          </a:prstGeom>
          <a:noFill/>
        </p:spPr>
        <p:txBody>
          <a:bodyPr wrap="square" rtlCol="0">
            <a:spAutoFit/>
          </a:bodyPr>
          <a:lstStyle/>
          <a:p>
            <a:pPr algn="ctr"/>
            <a:r>
              <a:rPr lang="en-US" dirty="0" smtClean="0"/>
              <a:t>Agile Development on the Scalable Nodes Team</a:t>
            </a:r>
            <a:endParaRPr lang="en-US" dirty="0"/>
          </a:p>
        </p:txBody>
      </p:sp>
    </p:spTree>
    <p:extLst>
      <p:ext uri="{BB962C8B-B14F-4D97-AF65-F5344CB8AC3E}">
        <p14:creationId xmlns:p14="http://schemas.microsoft.com/office/powerpoint/2010/main" val="16133447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7484" y="1453921"/>
            <a:ext cx="4801616" cy="2739211"/>
          </a:xfrm>
          <a:prstGeom prst="rect">
            <a:avLst/>
          </a:prstGeom>
          <a:noFill/>
        </p:spPr>
        <p:txBody>
          <a:bodyPr wrap="square" rtlCol="0">
            <a:spAutoFit/>
          </a:bodyPr>
          <a:lstStyle/>
          <a:p>
            <a:r>
              <a:rPr lang="en-US" sz="1400" b="1" dirty="0" smtClean="0"/>
              <a:t>Pre-Planning</a:t>
            </a:r>
          </a:p>
          <a:p>
            <a:endParaRPr lang="en-US" sz="1400" dirty="0" smtClean="0"/>
          </a:p>
          <a:p>
            <a:pPr marL="285750" indent="-285750">
              <a:buFont typeface="Arial" charset="0"/>
              <a:buChar char="•"/>
            </a:pPr>
            <a:r>
              <a:rPr lang="en-US" sz="1400" dirty="0" smtClean="0"/>
              <a:t>Spend 1/2 a day after the demo on Friday getting ready for the next sprint.</a:t>
            </a:r>
          </a:p>
          <a:p>
            <a:pPr marL="285750" indent="-285750">
              <a:buFont typeface="Arial" charset="0"/>
              <a:buChar char="•"/>
            </a:pPr>
            <a:r>
              <a:rPr lang="en-US" sz="1400" dirty="0" smtClean="0"/>
              <a:t>Look at our backlog plan to help set goals.</a:t>
            </a:r>
          </a:p>
          <a:p>
            <a:pPr marL="285750" indent="-285750">
              <a:buFont typeface="Arial" charset="0"/>
              <a:buChar char="•"/>
            </a:pPr>
            <a:r>
              <a:rPr lang="en-US" sz="1400" dirty="0" smtClean="0"/>
              <a:t>Create stories as a group, agree on acceptance criteria and size using planning poker.</a:t>
            </a:r>
            <a:endParaRPr lang="en-US" sz="1400" dirty="0"/>
          </a:p>
          <a:p>
            <a:pPr marL="285750" indent="-285750">
              <a:buFont typeface="Arial" charset="0"/>
              <a:buChar char="•"/>
            </a:pPr>
            <a:r>
              <a:rPr lang="en-US" sz="1400" dirty="0" smtClean="0"/>
              <a:t>Use a whiteboard more than the computer. </a:t>
            </a:r>
          </a:p>
          <a:p>
            <a:pPr marL="285750" indent="-285750">
              <a:buFont typeface="Arial" charset="0"/>
              <a:buChar char="•"/>
            </a:pPr>
            <a:r>
              <a:rPr lang="en-US" sz="1400" dirty="0" smtClean="0"/>
              <a:t>Try to avoid </a:t>
            </a:r>
            <a:r>
              <a:rPr lang="en-US" sz="1400" dirty="0"/>
              <a:t>1 person typing and 6 people checking their cell phones</a:t>
            </a:r>
            <a:r>
              <a:rPr lang="en-US" sz="1400" dirty="0" smtClean="0"/>
              <a:t>.</a:t>
            </a:r>
          </a:p>
          <a:p>
            <a:pPr marL="285750" indent="-285750">
              <a:buFont typeface="Arial" charset="0"/>
              <a:buChar char="•"/>
            </a:pPr>
            <a:r>
              <a:rPr lang="en-US" sz="1400" dirty="0"/>
              <a:t>When we plan well, we execute better.</a:t>
            </a:r>
          </a:p>
          <a:p>
            <a:pPr marL="285750" indent="-285750">
              <a:buFont typeface="Arial" charset="0"/>
              <a:buChar char="•"/>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778000"/>
            <a:ext cx="2565400" cy="2267570"/>
          </a:xfrm>
          <a:prstGeom prst="rect">
            <a:avLst/>
          </a:prstGeom>
        </p:spPr>
      </p:pic>
      <p:sp>
        <p:nvSpPr>
          <p:cNvPr id="5" name="TextBox 4"/>
          <p:cNvSpPr txBox="1"/>
          <p:nvPr/>
        </p:nvSpPr>
        <p:spPr>
          <a:xfrm>
            <a:off x="6631432" y="2731194"/>
            <a:ext cx="1184940" cy="400110"/>
          </a:xfrm>
          <a:prstGeom prst="rect">
            <a:avLst/>
          </a:prstGeom>
          <a:noFill/>
        </p:spPr>
        <p:txBody>
          <a:bodyPr wrap="none" rtlCol="0">
            <a:spAutoFit/>
          </a:bodyPr>
          <a:lstStyle/>
          <a:p>
            <a:r>
              <a:rPr lang="en-US" sz="2000" smtClean="0"/>
              <a:t>Planning</a:t>
            </a:r>
            <a:endParaRPr lang="en-US" sz="2000"/>
          </a:p>
        </p:txBody>
      </p:sp>
      <p:sp>
        <p:nvSpPr>
          <p:cNvPr id="6" name="TextBox 5"/>
          <p:cNvSpPr txBox="1"/>
          <p:nvPr/>
        </p:nvSpPr>
        <p:spPr>
          <a:xfrm>
            <a:off x="0" y="278571"/>
            <a:ext cx="9144000" cy="369332"/>
          </a:xfrm>
          <a:prstGeom prst="rect">
            <a:avLst/>
          </a:prstGeom>
          <a:noFill/>
        </p:spPr>
        <p:txBody>
          <a:bodyPr wrap="square" rtlCol="0">
            <a:spAutoFit/>
          </a:bodyPr>
          <a:lstStyle/>
          <a:p>
            <a:pPr algn="ctr"/>
            <a:r>
              <a:rPr lang="en-US" dirty="0" smtClean="0"/>
              <a:t>Agile Development on the Scalable Nodes Team</a:t>
            </a:r>
            <a:endParaRPr lang="en-US" dirty="0"/>
          </a:p>
        </p:txBody>
      </p:sp>
    </p:spTree>
    <p:extLst>
      <p:ext uri="{BB962C8B-B14F-4D97-AF65-F5344CB8AC3E}">
        <p14:creationId xmlns:p14="http://schemas.microsoft.com/office/powerpoint/2010/main" val="13569047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0331" y="1917700"/>
            <a:ext cx="3838669" cy="1661993"/>
          </a:xfrm>
          <a:prstGeom prst="rect">
            <a:avLst/>
          </a:prstGeom>
          <a:noFill/>
        </p:spPr>
        <p:txBody>
          <a:bodyPr wrap="square" rtlCol="0">
            <a:spAutoFit/>
          </a:bodyPr>
          <a:lstStyle/>
          <a:p>
            <a:r>
              <a:rPr lang="en-US" sz="1400" b="1" dirty="0" smtClean="0"/>
              <a:t>Retrospective</a:t>
            </a:r>
          </a:p>
          <a:p>
            <a:pPr marL="285750" indent="-285750">
              <a:buFont typeface="Arial" charset="0"/>
              <a:buChar char="•"/>
            </a:pPr>
            <a:endParaRPr lang="en-US" sz="1400" dirty="0"/>
          </a:p>
          <a:p>
            <a:pPr marL="285750" indent="-285750">
              <a:buFont typeface="Arial" charset="0"/>
              <a:buChar char="•"/>
            </a:pPr>
            <a:r>
              <a:rPr lang="en-US" sz="1400" dirty="0" smtClean="0"/>
              <a:t>Friday afternoon with a beer.</a:t>
            </a:r>
          </a:p>
          <a:p>
            <a:pPr marL="285750" indent="-285750">
              <a:buFont typeface="Arial" charset="0"/>
              <a:buChar char="•"/>
            </a:pPr>
            <a:r>
              <a:rPr lang="en-US" sz="1400" dirty="0" smtClean="0"/>
              <a:t>What </a:t>
            </a:r>
            <a:r>
              <a:rPr lang="en-US" sz="1400" dirty="0"/>
              <a:t>went </a:t>
            </a:r>
            <a:r>
              <a:rPr lang="en-US" sz="1400" dirty="0" smtClean="0"/>
              <a:t>well, what could improve?</a:t>
            </a:r>
            <a:endParaRPr lang="en-US" sz="1400" dirty="0"/>
          </a:p>
          <a:p>
            <a:pPr marL="285750" indent="-285750">
              <a:buFont typeface="Arial" charset="0"/>
              <a:buChar char="•"/>
            </a:pPr>
            <a:r>
              <a:rPr lang="en-US" sz="1400" dirty="0" smtClean="0"/>
              <a:t>What experiments do we want to try next sprint?</a:t>
            </a:r>
            <a:endParaRPr lang="en-US" sz="1400" dirty="0"/>
          </a:p>
          <a:p>
            <a:pPr marL="285750" indent="-285750">
              <a:buFont typeface="Arial" charset="0"/>
              <a:buChar cha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5500" y="1426070"/>
            <a:ext cx="3098718" cy="2724290"/>
          </a:xfrm>
          <a:prstGeom prst="rect">
            <a:avLst/>
          </a:prstGeom>
        </p:spPr>
      </p:pic>
      <p:sp>
        <p:nvSpPr>
          <p:cNvPr id="6" name="TextBox 5"/>
          <p:cNvSpPr txBox="1"/>
          <p:nvPr/>
        </p:nvSpPr>
        <p:spPr>
          <a:xfrm>
            <a:off x="0" y="278571"/>
            <a:ext cx="9144000" cy="369332"/>
          </a:xfrm>
          <a:prstGeom prst="rect">
            <a:avLst/>
          </a:prstGeom>
          <a:noFill/>
        </p:spPr>
        <p:txBody>
          <a:bodyPr wrap="square" rtlCol="0">
            <a:spAutoFit/>
          </a:bodyPr>
          <a:lstStyle/>
          <a:p>
            <a:pPr algn="ctr"/>
            <a:r>
              <a:rPr lang="en-US" dirty="0" smtClean="0"/>
              <a:t>Agile Development on the Scalable Nodes Team</a:t>
            </a:r>
            <a:endParaRPr lang="en-US" dirty="0"/>
          </a:p>
        </p:txBody>
      </p:sp>
    </p:spTree>
    <p:extLst>
      <p:ext uri="{BB962C8B-B14F-4D97-AF65-F5344CB8AC3E}">
        <p14:creationId xmlns:p14="http://schemas.microsoft.com/office/powerpoint/2010/main" val="13687647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0331" y="1803400"/>
            <a:ext cx="3571969" cy="2092881"/>
          </a:xfrm>
          <a:prstGeom prst="rect">
            <a:avLst/>
          </a:prstGeom>
          <a:noFill/>
        </p:spPr>
        <p:txBody>
          <a:bodyPr wrap="square" rtlCol="0">
            <a:spAutoFit/>
          </a:bodyPr>
          <a:lstStyle/>
          <a:p>
            <a:r>
              <a:rPr lang="en-US" sz="1400" b="1" dirty="0" smtClean="0"/>
              <a:t>Rolling Five Sprint Plan</a:t>
            </a:r>
          </a:p>
          <a:p>
            <a:endParaRPr lang="en-US" sz="1400" dirty="0" smtClean="0"/>
          </a:p>
          <a:p>
            <a:pPr marL="285750" indent="-285750">
              <a:buFont typeface="Arial" charset="0"/>
              <a:buChar char="•"/>
            </a:pPr>
            <a:r>
              <a:rPr lang="en-US" sz="1400" dirty="0" smtClean="0"/>
              <a:t>We organize the top of our backlog into a rolling five sprint plan.</a:t>
            </a:r>
          </a:p>
          <a:p>
            <a:pPr marL="285750" indent="-285750">
              <a:buFont typeface="Arial" charset="0"/>
              <a:buChar char="•"/>
            </a:pPr>
            <a:r>
              <a:rPr lang="en-US" sz="1400" dirty="0" smtClean="0"/>
              <a:t>Once </a:t>
            </a:r>
            <a:r>
              <a:rPr lang="en-US" sz="1400" dirty="0"/>
              <a:t>a sprint, we update </a:t>
            </a:r>
            <a:r>
              <a:rPr lang="en-US" sz="1400" dirty="0" smtClean="0"/>
              <a:t>the plan </a:t>
            </a:r>
            <a:r>
              <a:rPr lang="en-US" sz="1400" dirty="0"/>
              <a:t>(usually</a:t>
            </a:r>
            <a:r>
              <a:rPr lang="en-US" sz="1400" dirty="0" smtClean="0"/>
              <a:t>).</a:t>
            </a:r>
            <a:endParaRPr lang="en-US" sz="1400" dirty="0"/>
          </a:p>
          <a:p>
            <a:pPr marL="285750" indent="-285750">
              <a:buFont typeface="Arial" charset="0"/>
              <a:buChar char="•"/>
            </a:pPr>
            <a:r>
              <a:rPr lang="en-US" sz="1400" dirty="0" smtClean="0"/>
              <a:t>Need </a:t>
            </a:r>
            <a:r>
              <a:rPr lang="en-US" sz="1400" dirty="0"/>
              <a:t>to </a:t>
            </a:r>
            <a:r>
              <a:rPr lang="en-US" sz="1400" dirty="0" smtClean="0"/>
              <a:t>be diligent so it doesn’t turn into a 4</a:t>
            </a:r>
            <a:r>
              <a:rPr lang="is-IS" sz="1400" dirty="0" smtClean="0"/>
              <a:t> then 3 sprint rolling plan.</a:t>
            </a:r>
            <a:endParaRPr lang="en-US" sz="1400" dirty="0"/>
          </a:p>
          <a:p>
            <a:pPr marL="285750" indent="-285750">
              <a:buFont typeface="Arial" charset="0"/>
              <a:buChar char="•"/>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768" y="1578941"/>
            <a:ext cx="2700280" cy="2497759"/>
          </a:xfrm>
          <a:prstGeom prst="rect">
            <a:avLst/>
          </a:prstGeom>
        </p:spPr>
      </p:pic>
      <p:sp>
        <p:nvSpPr>
          <p:cNvPr id="5" name="TextBox 4"/>
          <p:cNvSpPr txBox="1"/>
          <p:nvPr/>
        </p:nvSpPr>
        <p:spPr>
          <a:xfrm>
            <a:off x="0" y="278571"/>
            <a:ext cx="9144000" cy="369332"/>
          </a:xfrm>
          <a:prstGeom prst="rect">
            <a:avLst/>
          </a:prstGeom>
          <a:noFill/>
        </p:spPr>
        <p:txBody>
          <a:bodyPr wrap="square" rtlCol="0">
            <a:spAutoFit/>
          </a:bodyPr>
          <a:lstStyle/>
          <a:p>
            <a:pPr algn="ctr"/>
            <a:r>
              <a:rPr lang="en-US" dirty="0" smtClean="0"/>
              <a:t>Agile Development on the Scalable Nodes Team</a:t>
            </a:r>
            <a:endParaRPr lang="en-US" dirty="0"/>
          </a:p>
        </p:txBody>
      </p:sp>
    </p:spTree>
    <p:extLst>
      <p:ext uri="{BB962C8B-B14F-4D97-AF65-F5344CB8AC3E}">
        <p14:creationId xmlns:p14="http://schemas.microsoft.com/office/powerpoint/2010/main" val="9841585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8699"/>
          <a:stretch/>
        </p:blipFill>
        <p:spPr>
          <a:xfrm>
            <a:off x="4204544" y="1557972"/>
            <a:ext cx="4263189" cy="2209800"/>
          </a:xfrm>
          <a:prstGeom prst="rect">
            <a:avLst/>
          </a:prstGeom>
        </p:spPr>
      </p:pic>
      <p:sp>
        <p:nvSpPr>
          <p:cNvPr id="7" name="TextBox 6"/>
          <p:cNvSpPr txBox="1"/>
          <p:nvPr/>
        </p:nvSpPr>
        <p:spPr>
          <a:xfrm>
            <a:off x="3214947" y="4288472"/>
            <a:ext cx="2981650" cy="307777"/>
          </a:xfrm>
          <a:prstGeom prst="rect">
            <a:avLst/>
          </a:prstGeom>
          <a:noFill/>
        </p:spPr>
        <p:txBody>
          <a:bodyPr wrap="none" rtlCol="0">
            <a:spAutoFit/>
          </a:bodyPr>
          <a:lstStyle/>
          <a:p>
            <a:r>
              <a:rPr lang="en-US" sz="1400" dirty="0" smtClean="0"/>
              <a:t>Very small team with </a:t>
            </a:r>
            <a:r>
              <a:rPr lang="en-US" sz="1400" smtClean="0"/>
              <a:t>focused plans</a:t>
            </a:r>
            <a:endParaRPr lang="en-US" sz="1400" dirty="0"/>
          </a:p>
        </p:txBody>
      </p:sp>
      <p:sp>
        <p:nvSpPr>
          <p:cNvPr id="8" name="TextBox 7"/>
          <p:cNvSpPr txBox="1"/>
          <p:nvPr/>
        </p:nvSpPr>
        <p:spPr>
          <a:xfrm>
            <a:off x="7163315" y="1376648"/>
            <a:ext cx="1786066" cy="307777"/>
          </a:xfrm>
          <a:prstGeom prst="rect">
            <a:avLst/>
          </a:prstGeom>
          <a:noFill/>
        </p:spPr>
        <p:txBody>
          <a:bodyPr wrap="none" rtlCol="0">
            <a:spAutoFit/>
          </a:bodyPr>
          <a:lstStyle/>
          <a:p>
            <a:r>
              <a:rPr lang="en-US" sz="1400" dirty="0" smtClean="0"/>
              <a:t>Helping other teams</a:t>
            </a:r>
            <a:endParaRPr lang="en-US" sz="1400" dirty="0"/>
          </a:p>
        </p:txBody>
      </p:sp>
      <p:sp>
        <p:nvSpPr>
          <p:cNvPr id="9" name="TextBox 8"/>
          <p:cNvSpPr txBox="1"/>
          <p:nvPr/>
        </p:nvSpPr>
        <p:spPr>
          <a:xfrm>
            <a:off x="6367772" y="4438630"/>
            <a:ext cx="2739853" cy="307777"/>
          </a:xfrm>
          <a:prstGeom prst="rect">
            <a:avLst/>
          </a:prstGeom>
          <a:noFill/>
        </p:spPr>
        <p:txBody>
          <a:bodyPr wrap="none" rtlCol="0">
            <a:spAutoFit/>
          </a:bodyPr>
          <a:lstStyle/>
          <a:p>
            <a:r>
              <a:rPr lang="en-US" sz="1400" dirty="0" smtClean="0"/>
              <a:t>Onboarding new team members</a:t>
            </a:r>
            <a:endParaRPr lang="en-US" sz="1400" dirty="0"/>
          </a:p>
        </p:txBody>
      </p:sp>
      <p:sp>
        <p:nvSpPr>
          <p:cNvPr id="10" name="TextBox 9"/>
          <p:cNvSpPr txBox="1"/>
          <p:nvPr/>
        </p:nvSpPr>
        <p:spPr>
          <a:xfrm>
            <a:off x="4655763" y="1415134"/>
            <a:ext cx="2303836" cy="307777"/>
          </a:xfrm>
          <a:prstGeom prst="rect">
            <a:avLst/>
          </a:prstGeom>
          <a:noFill/>
        </p:spPr>
        <p:txBody>
          <a:bodyPr wrap="none" rtlCol="0">
            <a:spAutoFit/>
          </a:bodyPr>
          <a:lstStyle/>
          <a:p>
            <a:r>
              <a:rPr lang="en-US" sz="1400" dirty="0" smtClean="0"/>
              <a:t>Designing the next release</a:t>
            </a:r>
            <a:endParaRPr lang="en-US" sz="1400" dirty="0"/>
          </a:p>
        </p:txBody>
      </p:sp>
      <p:cxnSp>
        <p:nvCxnSpPr>
          <p:cNvPr id="12" name="Straight Arrow Connector 11"/>
          <p:cNvCxnSpPr/>
          <p:nvPr/>
        </p:nvCxnSpPr>
        <p:spPr>
          <a:xfrm>
            <a:off x="6477000" y="1748295"/>
            <a:ext cx="895443" cy="65751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8056348" y="1663520"/>
            <a:ext cx="135152" cy="40489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6849926" y="3888333"/>
            <a:ext cx="161579" cy="40013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7372443" y="3871833"/>
            <a:ext cx="67585" cy="41663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7525292" y="3845640"/>
            <a:ext cx="275674" cy="51387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570882" y="3858736"/>
            <a:ext cx="504167" cy="42973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38550" y="1842334"/>
            <a:ext cx="3082089" cy="1600438"/>
          </a:xfrm>
          <a:prstGeom prst="rect">
            <a:avLst/>
          </a:prstGeom>
          <a:noFill/>
        </p:spPr>
        <p:txBody>
          <a:bodyPr wrap="square" rtlCol="0">
            <a:spAutoFit/>
          </a:bodyPr>
          <a:lstStyle/>
          <a:p>
            <a:r>
              <a:rPr lang="en-US" sz="1400" b="1" dirty="0" smtClean="0"/>
              <a:t>Predictability</a:t>
            </a:r>
          </a:p>
          <a:p>
            <a:endParaRPr lang="en-US" sz="1400" b="1" dirty="0"/>
          </a:p>
          <a:p>
            <a:r>
              <a:rPr lang="en-US" sz="1400" dirty="0" smtClean="0"/>
              <a:t>One of our team’s goal this year is to increase predictability.</a:t>
            </a:r>
            <a:r>
              <a:rPr lang="en-US" sz="1400" b="1" dirty="0" smtClean="0"/>
              <a:t>  </a:t>
            </a:r>
            <a:r>
              <a:rPr lang="en-US" sz="1400" dirty="0" smtClean="0"/>
              <a:t>We track planned vs achieved story points each sprint to measure estimation accuracy.</a:t>
            </a:r>
            <a:endParaRPr lang="en-US" sz="1400" dirty="0"/>
          </a:p>
        </p:txBody>
      </p:sp>
      <p:cxnSp>
        <p:nvCxnSpPr>
          <p:cNvPr id="50" name="Straight Arrow Connector 49"/>
          <p:cNvCxnSpPr/>
          <p:nvPr/>
        </p:nvCxnSpPr>
        <p:spPr>
          <a:xfrm flipH="1">
            <a:off x="7737698" y="1696847"/>
            <a:ext cx="148606" cy="37156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5295900" y="3858736"/>
            <a:ext cx="393700" cy="33877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278571"/>
            <a:ext cx="9144000" cy="369332"/>
          </a:xfrm>
          <a:prstGeom prst="rect">
            <a:avLst/>
          </a:prstGeom>
          <a:noFill/>
        </p:spPr>
        <p:txBody>
          <a:bodyPr wrap="square" rtlCol="0">
            <a:spAutoFit/>
          </a:bodyPr>
          <a:lstStyle/>
          <a:p>
            <a:pPr algn="ctr"/>
            <a:r>
              <a:rPr lang="en-US" dirty="0" smtClean="0"/>
              <a:t>Agile Development on the Scalable Nodes Team</a:t>
            </a:r>
            <a:endParaRPr lang="en-US" dirty="0"/>
          </a:p>
        </p:txBody>
      </p:sp>
      <p:sp>
        <p:nvSpPr>
          <p:cNvPr id="19" name="TextBox 18"/>
          <p:cNvSpPr txBox="1"/>
          <p:nvPr/>
        </p:nvSpPr>
        <p:spPr>
          <a:xfrm>
            <a:off x="6185454" y="1120109"/>
            <a:ext cx="1700850" cy="307777"/>
          </a:xfrm>
          <a:prstGeom prst="rect">
            <a:avLst/>
          </a:prstGeom>
          <a:noFill/>
        </p:spPr>
        <p:txBody>
          <a:bodyPr wrap="none" rtlCol="0">
            <a:spAutoFit/>
          </a:bodyPr>
          <a:lstStyle/>
          <a:p>
            <a:r>
              <a:rPr lang="en-US" sz="1400" dirty="0" smtClean="0"/>
              <a:t>Travel &amp; Recruiting</a:t>
            </a:r>
            <a:endParaRPr lang="en-US" sz="1400" dirty="0"/>
          </a:p>
        </p:txBody>
      </p:sp>
      <p:cxnSp>
        <p:nvCxnSpPr>
          <p:cNvPr id="21" name="Straight Arrow Connector 20"/>
          <p:cNvCxnSpPr/>
          <p:nvPr/>
        </p:nvCxnSpPr>
        <p:spPr>
          <a:xfrm>
            <a:off x="6900927" y="1421808"/>
            <a:ext cx="560538" cy="93148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4848" y="4242397"/>
            <a:ext cx="2471802" cy="523220"/>
          </a:xfrm>
          <a:prstGeom prst="rect">
            <a:avLst/>
          </a:prstGeom>
          <a:noFill/>
        </p:spPr>
        <p:txBody>
          <a:bodyPr wrap="square" rtlCol="0">
            <a:spAutoFit/>
          </a:bodyPr>
          <a:lstStyle/>
          <a:p>
            <a:pPr algn="ctr"/>
            <a:r>
              <a:rPr lang="en-US" sz="1400" dirty="0" smtClean="0"/>
              <a:t>This worked for </a:t>
            </a:r>
            <a:r>
              <a:rPr lang="en-US" sz="1400" smtClean="0"/>
              <a:t>us because it was the team’s idea.</a:t>
            </a:r>
            <a:endParaRPr lang="en-US" sz="1400" dirty="0"/>
          </a:p>
        </p:txBody>
      </p:sp>
      <p:cxnSp>
        <p:nvCxnSpPr>
          <p:cNvPr id="25" name="Straight Arrow Connector 24"/>
          <p:cNvCxnSpPr/>
          <p:nvPr/>
        </p:nvCxnSpPr>
        <p:spPr>
          <a:xfrm flipV="1">
            <a:off x="1841500" y="3888333"/>
            <a:ext cx="571500" cy="30917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73507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3600" y="1758542"/>
            <a:ext cx="3568700" cy="2031325"/>
          </a:xfrm>
          <a:prstGeom prst="rect">
            <a:avLst/>
          </a:prstGeom>
        </p:spPr>
        <p:txBody>
          <a:bodyPr wrap="square">
            <a:spAutoFit/>
          </a:bodyPr>
          <a:lstStyle/>
          <a:p>
            <a:r>
              <a:rPr lang="en-CA" sz="1400" b="1" dirty="0" smtClean="0"/>
              <a:t>When is a story done?</a:t>
            </a:r>
          </a:p>
          <a:p>
            <a:endParaRPr lang="en-CA" sz="1400" dirty="0"/>
          </a:p>
          <a:p>
            <a:r>
              <a:rPr lang="en-CA" sz="1400" dirty="0" smtClean="0"/>
              <a:t>A</a:t>
            </a:r>
            <a:r>
              <a:rPr lang="en-CA" sz="1400" dirty="0"/>
              <a:t>) merged to </a:t>
            </a:r>
            <a:r>
              <a:rPr lang="en-CA" sz="1400" dirty="0" smtClean="0"/>
              <a:t>master</a:t>
            </a:r>
            <a:br>
              <a:rPr lang="en-CA" sz="1400" dirty="0" smtClean="0"/>
            </a:br>
            <a:endParaRPr lang="en-CA" sz="1400" dirty="0"/>
          </a:p>
          <a:p>
            <a:r>
              <a:rPr lang="en-CA" sz="1400" dirty="0"/>
              <a:t>B) deployed to </a:t>
            </a:r>
            <a:r>
              <a:rPr lang="en-CA" sz="1400" dirty="0" smtClean="0"/>
              <a:t>develop</a:t>
            </a:r>
            <a:br>
              <a:rPr lang="en-CA" sz="1400" dirty="0" smtClean="0"/>
            </a:br>
            <a:endParaRPr lang="en-CA" sz="1400" dirty="0"/>
          </a:p>
          <a:p>
            <a:r>
              <a:rPr lang="en-CA" sz="1400" dirty="0"/>
              <a:t>C) deployed to </a:t>
            </a:r>
            <a:r>
              <a:rPr lang="en-CA" sz="1400" dirty="0" smtClean="0"/>
              <a:t>production</a:t>
            </a:r>
            <a:br>
              <a:rPr lang="en-CA" sz="1400" dirty="0" smtClean="0"/>
            </a:br>
            <a:endParaRPr lang="en-CA" sz="1400" dirty="0"/>
          </a:p>
          <a:p>
            <a:r>
              <a:rPr lang="en-CA" sz="1400" dirty="0"/>
              <a:t>D) verified in production</a:t>
            </a:r>
          </a:p>
        </p:txBody>
      </p:sp>
      <p:sp>
        <p:nvSpPr>
          <p:cNvPr id="6" name="Rounded Rectangle 5"/>
          <p:cNvSpPr/>
          <p:nvPr/>
        </p:nvSpPr>
        <p:spPr>
          <a:xfrm>
            <a:off x="863600" y="3414721"/>
            <a:ext cx="2550694" cy="3850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0" y="278571"/>
            <a:ext cx="9144000" cy="369332"/>
          </a:xfrm>
          <a:prstGeom prst="rect">
            <a:avLst/>
          </a:prstGeom>
          <a:noFill/>
        </p:spPr>
        <p:txBody>
          <a:bodyPr wrap="square" rtlCol="0">
            <a:spAutoFit/>
          </a:bodyPr>
          <a:lstStyle/>
          <a:p>
            <a:pPr algn="ctr"/>
            <a:r>
              <a:rPr lang="en-US" dirty="0" smtClean="0"/>
              <a:t>Agile Development on the Scalable Nodes Team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400" y="1668816"/>
            <a:ext cx="3908181" cy="2407884"/>
          </a:xfrm>
          <a:prstGeom prst="rect">
            <a:avLst/>
          </a:prstGeom>
        </p:spPr>
      </p:pic>
    </p:spTree>
    <p:extLst>
      <p:ext uri="{BB962C8B-B14F-4D97-AF65-F5344CB8AC3E}">
        <p14:creationId xmlns:p14="http://schemas.microsoft.com/office/powerpoint/2010/main" val="4025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9099" y="2183571"/>
            <a:ext cx="3625801" cy="369332"/>
          </a:xfrm>
          <a:prstGeom prst="rect">
            <a:avLst/>
          </a:prstGeom>
          <a:noFill/>
        </p:spPr>
        <p:txBody>
          <a:bodyPr wrap="none" rtlCol="0">
            <a:spAutoFit/>
          </a:bodyPr>
          <a:lstStyle/>
          <a:p>
            <a:r>
              <a:rPr lang="en-US" dirty="0" smtClean="0"/>
              <a:t>Tip #1: Go to prod early and often</a:t>
            </a:r>
            <a:endParaRPr lang="en-US" dirty="0"/>
          </a:p>
        </p:txBody>
      </p:sp>
      <p:sp>
        <p:nvSpPr>
          <p:cNvPr id="3" name="TextBox 2"/>
          <p:cNvSpPr txBox="1"/>
          <p:nvPr/>
        </p:nvSpPr>
        <p:spPr>
          <a:xfrm>
            <a:off x="0" y="278571"/>
            <a:ext cx="9144000" cy="369332"/>
          </a:xfrm>
          <a:prstGeom prst="rect">
            <a:avLst/>
          </a:prstGeom>
          <a:noFill/>
        </p:spPr>
        <p:txBody>
          <a:bodyPr wrap="square" rtlCol="0">
            <a:spAutoFit/>
          </a:bodyPr>
          <a:lstStyle/>
          <a:p>
            <a:pPr algn="ctr"/>
            <a:r>
              <a:rPr lang="en-US" dirty="0" smtClean="0"/>
              <a:t>Part I: Continuous Delivery and DevOps Tips</a:t>
            </a:r>
            <a:endParaRPr lang="en-US" dirty="0"/>
          </a:p>
        </p:txBody>
      </p:sp>
    </p:spTree>
    <p:extLst>
      <p:ext uri="{BB962C8B-B14F-4D97-AF65-F5344CB8AC3E}">
        <p14:creationId xmlns:p14="http://schemas.microsoft.com/office/powerpoint/2010/main" val="6258082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259771"/>
            <a:ext cx="9144000" cy="369332"/>
          </a:xfrm>
          <a:prstGeom prst="rect">
            <a:avLst/>
          </a:prstGeom>
          <a:noFill/>
        </p:spPr>
        <p:txBody>
          <a:bodyPr wrap="square" rtlCol="0">
            <a:spAutoFit/>
          </a:bodyPr>
          <a:lstStyle/>
          <a:p>
            <a:pPr algn="ctr"/>
            <a:r>
              <a:rPr lang="en-US" dirty="0" smtClean="0"/>
              <a:t>Part III: Reflections on our journey so far</a:t>
            </a:r>
            <a:endParaRPr lang="en-US" dirty="0"/>
          </a:p>
        </p:txBody>
      </p:sp>
    </p:spTree>
    <p:extLst>
      <p:ext uri="{BB962C8B-B14F-4D97-AF65-F5344CB8AC3E}">
        <p14:creationId xmlns:p14="http://schemas.microsoft.com/office/powerpoint/2010/main" val="13516613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015" y="2023488"/>
            <a:ext cx="1962150" cy="1376204"/>
          </a:xfrm>
          <a:prstGeom prst="rect">
            <a:avLst/>
          </a:prstGeom>
        </p:spPr>
      </p:pic>
      <p:sp>
        <p:nvSpPr>
          <p:cNvPr id="6" name="TextBox 5"/>
          <p:cNvSpPr txBox="1"/>
          <p:nvPr/>
        </p:nvSpPr>
        <p:spPr>
          <a:xfrm>
            <a:off x="3815596" y="2459254"/>
            <a:ext cx="1048504" cy="523220"/>
          </a:xfrm>
          <a:prstGeom prst="rect">
            <a:avLst/>
          </a:prstGeom>
          <a:noFill/>
        </p:spPr>
        <p:txBody>
          <a:bodyPr wrap="square" rtlCol="0">
            <a:spAutoFit/>
          </a:bodyPr>
          <a:lstStyle/>
          <a:p>
            <a:pPr algn="ctr"/>
            <a:r>
              <a:rPr lang="en-US" sz="1400" b="1" smtClean="0"/>
              <a:t>Things we Like</a:t>
            </a:r>
            <a:endParaRPr lang="en-US" sz="1400" b="1" dirty="0"/>
          </a:p>
        </p:txBody>
      </p:sp>
      <p:sp>
        <p:nvSpPr>
          <p:cNvPr id="7" name="TextBox 6"/>
          <p:cNvSpPr txBox="1"/>
          <p:nvPr/>
        </p:nvSpPr>
        <p:spPr>
          <a:xfrm>
            <a:off x="0" y="278571"/>
            <a:ext cx="9144000" cy="369332"/>
          </a:xfrm>
          <a:prstGeom prst="rect">
            <a:avLst/>
          </a:prstGeom>
          <a:noFill/>
        </p:spPr>
        <p:txBody>
          <a:bodyPr wrap="square" rtlCol="0">
            <a:spAutoFit/>
          </a:bodyPr>
          <a:lstStyle/>
          <a:p>
            <a:pPr algn="ctr"/>
            <a:r>
              <a:rPr lang="en-US" smtClean="0"/>
              <a:t>Reflections on our journey so far</a:t>
            </a:r>
            <a:endParaRPr lang="en-US" dirty="0"/>
          </a:p>
        </p:txBody>
      </p:sp>
      <p:sp>
        <p:nvSpPr>
          <p:cNvPr id="8" name="TextBox 7"/>
          <p:cNvSpPr txBox="1"/>
          <p:nvPr/>
        </p:nvSpPr>
        <p:spPr>
          <a:xfrm>
            <a:off x="977900" y="1223095"/>
            <a:ext cx="2503341" cy="523220"/>
          </a:xfrm>
          <a:prstGeom prst="rect">
            <a:avLst/>
          </a:prstGeom>
          <a:noFill/>
        </p:spPr>
        <p:txBody>
          <a:bodyPr wrap="square" rtlCol="0">
            <a:spAutoFit/>
          </a:bodyPr>
          <a:lstStyle/>
          <a:p>
            <a:pPr algn="ctr"/>
            <a:r>
              <a:rPr lang="en-US" sz="1400" b="1" dirty="0"/>
              <a:t>Building a “safety net” is a lot of work, but it’s worth </a:t>
            </a:r>
            <a:r>
              <a:rPr lang="en-US" sz="1400" b="1" dirty="0" smtClean="0"/>
              <a:t>it</a:t>
            </a:r>
            <a:endParaRPr lang="en-US" sz="1400" b="1" dirty="0"/>
          </a:p>
        </p:txBody>
      </p:sp>
      <p:sp>
        <p:nvSpPr>
          <p:cNvPr id="9" name="Rectangle 8"/>
          <p:cNvSpPr/>
          <p:nvPr/>
        </p:nvSpPr>
        <p:spPr>
          <a:xfrm>
            <a:off x="976061" y="3844672"/>
            <a:ext cx="2639448" cy="523220"/>
          </a:xfrm>
          <a:prstGeom prst="rect">
            <a:avLst/>
          </a:prstGeom>
        </p:spPr>
        <p:txBody>
          <a:bodyPr wrap="square">
            <a:spAutoFit/>
          </a:bodyPr>
          <a:lstStyle/>
          <a:p>
            <a:pPr algn="ctr"/>
            <a:r>
              <a:rPr lang="en-US" sz="1400" b="1" dirty="0"/>
              <a:t>We’ve learned a lot owning our services in </a:t>
            </a:r>
            <a:r>
              <a:rPr lang="en-US" sz="1400" b="1" dirty="0" smtClean="0"/>
              <a:t>prod</a:t>
            </a:r>
            <a:endParaRPr lang="en-US" sz="1400" b="1" dirty="0"/>
          </a:p>
        </p:txBody>
      </p:sp>
      <p:sp>
        <p:nvSpPr>
          <p:cNvPr id="11" name="Rectangle 10"/>
          <p:cNvSpPr/>
          <p:nvPr/>
        </p:nvSpPr>
        <p:spPr>
          <a:xfrm>
            <a:off x="5321354" y="1381488"/>
            <a:ext cx="2663762" cy="523220"/>
          </a:xfrm>
          <a:prstGeom prst="rect">
            <a:avLst/>
          </a:prstGeom>
        </p:spPr>
        <p:txBody>
          <a:bodyPr wrap="square">
            <a:spAutoFit/>
          </a:bodyPr>
          <a:lstStyle/>
          <a:p>
            <a:pPr algn="ctr"/>
            <a:r>
              <a:rPr lang="en-US" sz="1400" b="1" dirty="0"/>
              <a:t>When we plan well, we execute </a:t>
            </a:r>
            <a:r>
              <a:rPr lang="en-US" sz="1400" b="1" dirty="0" smtClean="0"/>
              <a:t>better</a:t>
            </a:r>
            <a:endParaRPr lang="en-US" sz="1400" b="1" dirty="0"/>
          </a:p>
        </p:txBody>
      </p:sp>
      <p:cxnSp>
        <p:nvCxnSpPr>
          <p:cNvPr id="12" name="Straight Arrow Connector 11"/>
          <p:cNvCxnSpPr/>
          <p:nvPr/>
        </p:nvCxnSpPr>
        <p:spPr>
          <a:xfrm flipH="1">
            <a:off x="5181600" y="1847915"/>
            <a:ext cx="508000" cy="38728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4927601" y="3302001"/>
            <a:ext cx="507999" cy="352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2744641" y="3413363"/>
            <a:ext cx="598374" cy="3966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54296" y="1717142"/>
            <a:ext cx="488719" cy="32001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033364" y="3736951"/>
            <a:ext cx="2667718" cy="307777"/>
          </a:xfrm>
          <a:prstGeom prst="rect">
            <a:avLst/>
          </a:prstGeom>
        </p:spPr>
        <p:txBody>
          <a:bodyPr wrap="none">
            <a:spAutoFit/>
          </a:bodyPr>
          <a:lstStyle/>
          <a:p>
            <a:pPr algn="ctr"/>
            <a:r>
              <a:rPr lang="en-US" sz="1400" b="1" dirty="0"/>
              <a:t>Thin slices are the way to </a:t>
            </a:r>
            <a:r>
              <a:rPr lang="en-US" sz="1400" b="1" dirty="0" smtClean="0"/>
              <a:t>go</a:t>
            </a:r>
            <a:endParaRPr lang="en-US" sz="1400" b="1" dirty="0"/>
          </a:p>
        </p:txBody>
      </p:sp>
    </p:spTree>
    <p:extLst>
      <p:ext uri="{BB962C8B-B14F-4D97-AF65-F5344CB8AC3E}">
        <p14:creationId xmlns:p14="http://schemas.microsoft.com/office/powerpoint/2010/main" val="11216869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015" y="2023488"/>
            <a:ext cx="1962150" cy="1376204"/>
          </a:xfrm>
          <a:prstGeom prst="rect">
            <a:avLst/>
          </a:prstGeom>
        </p:spPr>
      </p:pic>
      <p:sp>
        <p:nvSpPr>
          <p:cNvPr id="7" name="TextBox 6"/>
          <p:cNvSpPr txBox="1"/>
          <p:nvPr/>
        </p:nvSpPr>
        <p:spPr>
          <a:xfrm>
            <a:off x="3644900" y="2510054"/>
            <a:ext cx="1372649" cy="307777"/>
          </a:xfrm>
          <a:prstGeom prst="rect">
            <a:avLst/>
          </a:prstGeom>
          <a:noFill/>
        </p:spPr>
        <p:txBody>
          <a:bodyPr wrap="square" rtlCol="0">
            <a:spAutoFit/>
          </a:bodyPr>
          <a:lstStyle/>
          <a:p>
            <a:pPr algn="ctr"/>
            <a:r>
              <a:rPr lang="en-US" sz="1400" b="1" dirty="0" smtClean="0"/>
              <a:t>Challenges</a:t>
            </a:r>
            <a:endParaRPr lang="en-US" sz="1400" b="1" dirty="0"/>
          </a:p>
        </p:txBody>
      </p:sp>
      <p:sp>
        <p:nvSpPr>
          <p:cNvPr id="8" name="TextBox 7"/>
          <p:cNvSpPr txBox="1"/>
          <p:nvPr/>
        </p:nvSpPr>
        <p:spPr>
          <a:xfrm>
            <a:off x="0" y="278571"/>
            <a:ext cx="9144000" cy="369332"/>
          </a:xfrm>
          <a:prstGeom prst="rect">
            <a:avLst/>
          </a:prstGeom>
          <a:noFill/>
        </p:spPr>
        <p:txBody>
          <a:bodyPr wrap="square" rtlCol="0">
            <a:spAutoFit/>
          </a:bodyPr>
          <a:lstStyle/>
          <a:p>
            <a:pPr algn="ctr"/>
            <a:r>
              <a:rPr lang="en-US" smtClean="0"/>
              <a:t>Reflections on our journey so far</a:t>
            </a:r>
            <a:endParaRPr lang="en-US" dirty="0"/>
          </a:p>
        </p:txBody>
      </p:sp>
      <p:sp>
        <p:nvSpPr>
          <p:cNvPr id="9" name="TextBox 8"/>
          <p:cNvSpPr txBox="1"/>
          <p:nvPr/>
        </p:nvSpPr>
        <p:spPr>
          <a:xfrm>
            <a:off x="530825" y="1324695"/>
            <a:ext cx="3116559" cy="523220"/>
          </a:xfrm>
          <a:prstGeom prst="rect">
            <a:avLst/>
          </a:prstGeom>
          <a:noFill/>
        </p:spPr>
        <p:txBody>
          <a:bodyPr wrap="none" rtlCol="0">
            <a:spAutoFit/>
          </a:bodyPr>
          <a:lstStyle/>
          <a:p>
            <a:pPr algn="ctr"/>
            <a:r>
              <a:rPr lang="en-US" sz="1400" b="1" dirty="0"/>
              <a:t>Onboarding </a:t>
            </a:r>
            <a:r>
              <a:rPr lang="en-US" sz="1400" b="1" dirty="0" smtClean="0"/>
              <a:t>teams is a lot of work</a:t>
            </a:r>
            <a:endParaRPr lang="en-US" sz="1400" b="1" dirty="0"/>
          </a:p>
          <a:p>
            <a:pPr algn="ctr"/>
            <a:endParaRPr lang="en-US" sz="1400" b="1" dirty="0"/>
          </a:p>
        </p:txBody>
      </p:sp>
      <p:sp>
        <p:nvSpPr>
          <p:cNvPr id="10" name="Rectangle 9"/>
          <p:cNvSpPr/>
          <p:nvPr/>
        </p:nvSpPr>
        <p:spPr>
          <a:xfrm>
            <a:off x="990600" y="3815844"/>
            <a:ext cx="2997199" cy="523220"/>
          </a:xfrm>
          <a:prstGeom prst="rect">
            <a:avLst/>
          </a:prstGeom>
        </p:spPr>
        <p:txBody>
          <a:bodyPr wrap="square">
            <a:spAutoFit/>
          </a:bodyPr>
          <a:lstStyle/>
          <a:p>
            <a:pPr algn="ctr"/>
            <a:r>
              <a:rPr lang="en-US" sz="1400" b="1" dirty="0" smtClean="0"/>
              <a:t>Challenging to get </a:t>
            </a:r>
            <a:r>
              <a:rPr lang="en-US" sz="1400" b="1" dirty="0"/>
              <a:t>alignment </a:t>
            </a:r>
            <a:r>
              <a:rPr lang="en-US" sz="1400" b="1" dirty="0" smtClean="0"/>
              <a:t>on the prod </a:t>
            </a:r>
            <a:r>
              <a:rPr lang="en-US" sz="1400" b="1" dirty="0"/>
              <a:t>ownership </a:t>
            </a:r>
            <a:r>
              <a:rPr lang="en-US" sz="1400" b="1" dirty="0" smtClean="0"/>
              <a:t>model</a:t>
            </a:r>
            <a:endParaRPr lang="en-US" sz="1400" b="1" dirty="0"/>
          </a:p>
        </p:txBody>
      </p:sp>
      <p:sp>
        <p:nvSpPr>
          <p:cNvPr id="11" name="Rectangle 10"/>
          <p:cNvSpPr/>
          <p:nvPr/>
        </p:nvSpPr>
        <p:spPr>
          <a:xfrm>
            <a:off x="4665089" y="3815844"/>
            <a:ext cx="4136011" cy="523220"/>
          </a:xfrm>
          <a:prstGeom prst="rect">
            <a:avLst/>
          </a:prstGeom>
        </p:spPr>
        <p:txBody>
          <a:bodyPr wrap="square">
            <a:spAutoFit/>
          </a:bodyPr>
          <a:lstStyle/>
          <a:p>
            <a:pPr algn="ctr"/>
            <a:r>
              <a:rPr lang="en-US" sz="1400" b="1" dirty="0" smtClean="0"/>
              <a:t>Onboarding, helping </a:t>
            </a:r>
            <a:r>
              <a:rPr lang="en-US" sz="1400" b="1" dirty="0" smtClean="0"/>
              <a:t>teams </a:t>
            </a:r>
            <a:r>
              <a:rPr lang="en-US" sz="1400" b="1" dirty="0" smtClean="0"/>
              <a:t>and </a:t>
            </a:r>
            <a:r>
              <a:rPr lang="en-US" sz="1400" b="1" dirty="0" smtClean="0"/>
              <a:t>prod support </a:t>
            </a:r>
            <a:r>
              <a:rPr lang="en-US" sz="1400" b="1" dirty="0" smtClean="0"/>
              <a:t>impacts time available for </a:t>
            </a:r>
            <a:r>
              <a:rPr lang="en-US" sz="1400" b="1" dirty="0" smtClean="0"/>
              <a:t>feature development</a:t>
            </a:r>
            <a:endParaRPr lang="en-US" sz="1400" b="1" dirty="0"/>
          </a:p>
        </p:txBody>
      </p:sp>
      <p:cxnSp>
        <p:nvCxnSpPr>
          <p:cNvPr id="12" name="Straight Arrow Connector 11"/>
          <p:cNvCxnSpPr/>
          <p:nvPr/>
        </p:nvCxnSpPr>
        <p:spPr>
          <a:xfrm flipH="1">
            <a:off x="5181600" y="1847915"/>
            <a:ext cx="508000" cy="38728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4927601" y="3302001"/>
            <a:ext cx="507999" cy="352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2744641" y="3413363"/>
            <a:ext cx="598374" cy="3966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54296" y="1717142"/>
            <a:ext cx="488719" cy="32001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568287" y="1432416"/>
            <a:ext cx="3032753" cy="307777"/>
          </a:xfrm>
          <a:prstGeom prst="rect">
            <a:avLst/>
          </a:prstGeom>
        </p:spPr>
        <p:txBody>
          <a:bodyPr wrap="none">
            <a:spAutoFit/>
          </a:bodyPr>
          <a:lstStyle/>
          <a:p>
            <a:pPr algn="ctr"/>
            <a:r>
              <a:rPr lang="en-US" sz="1400" b="1" dirty="0" smtClean="0"/>
              <a:t>Tooling requires a big investment</a:t>
            </a:r>
            <a:endParaRPr lang="en-US" sz="1400" b="1" dirty="0"/>
          </a:p>
        </p:txBody>
      </p:sp>
    </p:spTree>
    <p:extLst>
      <p:ext uri="{BB962C8B-B14F-4D97-AF65-F5344CB8AC3E}">
        <p14:creationId xmlns:p14="http://schemas.microsoft.com/office/powerpoint/2010/main" val="3319037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75891"/>
            <a:ext cx="9144000" cy="646331"/>
          </a:xfrm>
          <a:prstGeom prst="rect">
            <a:avLst/>
          </a:prstGeom>
          <a:noFill/>
        </p:spPr>
        <p:txBody>
          <a:bodyPr wrap="square" rtlCol="0">
            <a:spAutoFit/>
          </a:bodyPr>
          <a:lstStyle/>
          <a:p>
            <a:pPr algn="ctr"/>
            <a:r>
              <a:rPr lang="en-US" dirty="0" smtClean="0"/>
              <a:t>Tips for your SaaS Cloud Journey</a:t>
            </a:r>
          </a:p>
          <a:p>
            <a:pPr algn="ctr"/>
            <a:r>
              <a:rPr lang="en-US" dirty="0" smtClean="0"/>
              <a:t>Final Thoughts</a:t>
            </a:r>
            <a:endParaRPr lang="en-US" dirty="0"/>
          </a:p>
        </p:txBody>
      </p:sp>
      <p:pic>
        <p:nvPicPr>
          <p:cNvPr id="3" name="Picture 2"/>
          <p:cNvPicPr>
            <a:picLocks noChangeAspect="1"/>
          </p:cNvPicPr>
          <p:nvPr/>
        </p:nvPicPr>
        <p:blipFill>
          <a:blip r:embed="rId2"/>
          <a:stretch>
            <a:fillRect/>
          </a:stretch>
        </p:blipFill>
        <p:spPr>
          <a:xfrm>
            <a:off x="5422325" y="1947813"/>
            <a:ext cx="2444097" cy="824819"/>
          </a:xfrm>
          <a:prstGeom prst="rect">
            <a:avLst/>
          </a:prstGeom>
        </p:spPr>
      </p:pic>
      <p:sp>
        <p:nvSpPr>
          <p:cNvPr id="4" name="TextBox 3"/>
          <p:cNvSpPr txBox="1"/>
          <p:nvPr/>
        </p:nvSpPr>
        <p:spPr>
          <a:xfrm>
            <a:off x="4995765" y="2727643"/>
            <a:ext cx="824265" cy="246221"/>
          </a:xfrm>
          <a:prstGeom prst="rect">
            <a:avLst/>
          </a:prstGeom>
          <a:noFill/>
        </p:spPr>
        <p:txBody>
          <a:bodyPr wrap="none" rtlCol="0">
            <a:spAutoFit/>
          </a:bodyPr>
          <a:lstStyle/>
          <a:p>
            <a:r>
              <a:rPr lang="en-US" sz="1000" dirty="0" err="1"/>
              <a:t>o</a:t>
            </a:r>
            <a:r>
              <a:rPr lang="en-US" sz="1000" dirty="0" err="1" smtClean="0"/>
              <a:t>n-premise</a:t>
            </a:r>
            <a:endParaRPr lang="en-US" sz="1000" dirty="0"/>
          </a:p>
        </p:txBody>
      </p:sp>
      <p:sp>
        <p:nvSpPr>
          <p:cNvPr id="5" name="TextBox 4"/>
          <p:cNvSpPr txBox="1"/>
          <p:nvPr/>
        </p:nvSpPr>
        <p:spPr>
          <a:xfrm>
            <a:off x="7815126" y="2360222"/>
            <a:ext cx="955711" cy="246221"/>
          </a:xfrm>
          <a:prstGeom prst="rect">
            <a:avLst/>
          </a:prstGeom>
          <a:noFill/>
        </p:spPr>
        <p:txBody>
          <a:bodyPr wrap="none" rtlCol="0">
            <a:spAutoFit/>
          </a:bodyPr>
          <a:lstStyle/>
          <a:p>
            <a:r>
              <a:rPr lang="en-US" sz="1000" dirty="0" smtClean="0"/>
              <a:t>SaaS &amp; cloud</a:t>
            </a:r>
            <a:endParaRPr lang="en-US" sz="1000" dirty="0"/>
          </a:p>
        </p:txBody>
      </p:sp>
      <p:sp>
        <p:nvSpPr>
          <p:cNvPr id="11" name="TextBox 10"/>
          <p:cNvSpPr txBox="1"/>
          <p:nvPr/>
        </p:nvSpPr>
        <p:spPr>
          <a:xfrm>
            <a:off x="624483" y="1618470"/>
            <a:ext cx="5209472" cy="2462213"/>
          </a:xfrm>
          <a:prstGeom prst="rect">
            <a:avLst/>
          </a:prstGeom>
          <a:noFill/>
        </p:spPr>
        <p:txBody>
          <a:bodyPr wrap="square" rtlCol="0">
            <a:spAutoFit/>
          </a:bodyPr>
          <a:lstStyle/>
          <a:p>
            <a:r>
              <a:rPr lang="en-US" sz="1400" b="1" dirty="0" smtClean="0"/>
              <a:t>Part I: Continuous Delivery and DevOps Tips:</a:t>
            </a:r>
          </a:p>
          <a:p>
            <a:pPr marL="342900" indent="-342900">
              <a:buFont typeface="+mj-lt"/>
              <a:buAutoNum type="arabicPeriod"/>
            </a:pPr>
            <a:r>
              <a:rPr lang="en-US" sz="1400" dirty="0" smtClean="0"/>
              <a:t>Go to prod early and often.</a:t>
            </a:r>
          </a:p>
          <a:p>
            <a:pPr marL="342900" indent="-342900">
              <a:buFont typeface="+mj-lt"/>
              <a:buAutoNum type="arabicPeriod"/>
            </a:pPr>
            <a:r>
              <a:rPr lang="en-US" sz="1400" dirty="0"/>
              <a:t>Split big features into thin slices.</a:t>
            </a:r>
          </a:p>
          <a:p>
            <a:pPr marL="342900" indent="-342900">
              <a:buFont typeface="+mj-lt"/>
              <a:buAutoNum type="arabicPeriod"/>
            </a:pPr>
            <a:r>
              <a:rPr lang="en-US" sz="1400" dirty="0" smtClean="0"/>
              <a:t>Build </a:t>
            </a:r>
            <a:r>
              <a:rPr lang="en-US" sz="1400" dirty="0"/>
              <a:t>a safety net.</a:t>
            </a:r>
          </a:p>
          <a:p>
            <a:pPr marL="342900" indent="-342900">
              <a:buFont typeface="+mj-lt"/>
              <a:buAutoNum type="arabicPeriod"/>
            </a:pPr>
            <a:r>
              <a:rPr lang="en-US" sz="1400" dirty="0" smtClean="0"/>
              <a:t>Release features </a:t>
            </a:r>
            <a:br>
              <a:rPr lang="en-US" sz="1400" dirty="0" smtClean="0"/>
            </a:br>
            <a:r>
              <a:rPr lang="en-US" sz="1400" dirty="0" smtClean="0"/>
              <a:t>as a series of experiments.</a:t>
            </a:r>
          </a:p>
          <a:p>
            <a:pPr marL="342900" indent="-342900">
              <a:buFont typeface="+mj-lt"/>
              <a:buAutoNum type="arabicPeriod"/>
            </a:pPr>
            <a:r>
              <a:rPr lang="en-US" sz="1400" dirty="0"/>
              <a:t>Own your service </a:t>
            </a:r>
            <a:r>
              <a:rPr lang="en-US" sz="1400" dirty="0" smtClean="0"/>
              <a:t>in prod.</a:t>
            </a:r>
            <a:endParaRPr lang="en-US" sz="1400" dirty="0"/>
          </a:p>
          <a:p>
            <a:pPr marL="342900" indent="-342900">
              <a:buFont typeface="+mj-lt"/>
              <a:buAutoNum type="arabicPeriod"/>
            </a:pPr>
            <a:endParaRPr lang="en-US" sz="1400" dirty="0"/>
          </a:p>
          <a:p>
            <a:r>
              <a:rPr lang="en-US" sz="1400" b="1" dirty="0" smtClean="0"/>
              <a:t>Part II: Agile Development on the Scalable Nodes Team</a:t>
            </a:r>
          </a:p>
          <a:p>
            <a:endParaRPr lang="en-US" sz="1400" dirty="0"/>
          </a:p>
          <a:p>
            <a:r>
              <a:rPr lang="en-US" sz="1400" b="1" dirty="0" smtClean="0"/>
              <a:t>Part III: Reflections on our journey so far</a:t>
            </a:r>
          </a:p>
        </p:txBody>
      </p:sp>
      <p:cxnSp>
        <p:nvCxnSpPr>
          <p:cNvPr id="13" name="Straight Arrow Connector 12"/>
          <p:cNvCxnSpPr/>
          <p:nvPr/>
        </p:nvCxnSpPr>
        <p:spPr>
          <a:xfrm flipH="1" flipV="1">
            <a:off x="6738370" y="2311510"/>
            <a:ext cx="378304" cy="65818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71187" y="2969696"/>
            <a:ext cx="2546653" cy="307777"/>
          </a:xfrm>
          <a:prstGeom prst="rect">
            <a:avLst/>
          </a:prstGeom>
          <a:noFill/>
        </p:spPr>
        <p:txBody>
          <a:bodyPr wrap="square" rtlCol="0">
            <a:spAutoFit/>
          </a:bodyPr>
          <a:lstStyle/>
          <a:p>
            <a:pPr algn="ctr"/>
            <a:r>
              <a:rPr lang="en-US" sz="1400" dirty="0" err="1" smtClean="0"/>
              <a:t>Qlik’s</a:t>
            </a:r>
            <a:r>
              <a:rPr lang="en-US" sz="1400" dirty="0" smtClean="0"/>
              <a:t> SaaS cloud journey</a:t>
            </a:r>
            <a:endParaRPr lang="en-US" sz="1400" dirty="0"/>
          </a:p>
        </p:txBody>
      </p:sp>
      <p:pic>
        <p:nvPicPr>
          <p:cNvPr id="6" name="Picture 5"/>
          <p:cNvPicPr>
            <a:picLocks noChangeAspect="1"/>
          </p:cNvPicPr>
          <p:nvPr/>
        </p:nvPicPr>
        <p:blipFill>
          <a:blip r:embed="rId3"/>
          <a:stretch>
            <a:fillRect/>
          </a:stretch>
        </p:blipFill>
        <p:spPr>
          <a:xfrm>
            <a:off x="7016257" y="3640726"/>
            <a:ext cx="1085236" cy="852881"/>
          </a:xfrm>
          <a:prstGeom prst="rect">
            <a:avLst/>
          </a:prstGeom>
        </p:spPr>
      </p:pic>
      <p:sp>
        <p:nvSpPr>
          <p:cNvPr id="7" name="TextBox 6"/>
          <p:cNvSpPr txBox="1"/>
          <p:nvPr/>
        </p:nvSpPr>
        <p:spPr>
          <a:xfrm>
            <a:off x="4701361" y="1368470"/>
            <a:ext cx="3825086" cy="307777"/>
          </a:xfrm>
          <a:prstGeom prst="rect">
            <a:avLst/>
          </a:prstGeom>
          <a:noFill/>
        </p:spPr>
        <p:txBody>
          <a:bodyPr wrap="none" rtlCol="0">
            <a:spAutoFit/>
          </a:bodyPr>
          <a:lstStyle/>
          <a:p>
            <a:r>
              <a:rPr lang="en-US" sz="1400" dirty="0" smtClean="0"/>
              <a:t>Also, don’t forget</a:t>
            </a:r>
            <a:r>
              <a:rPr lang="is-IS" sz="1400" dirty="0" smtClean="0"/>
              <a:t> to </a:t>
            </a:r>
            <a:r>
              <a:rPr lang="en-US" sz="1400" dirty="0" smtClean="0"/>
              <a:t>Invest in your architecture</a:t>
            </a:r>
            <a:endParaRPr lang="en-US" sz="1400" dirty="0"/>
          </a:p>
        </p:txBody>
      </p:sp>
      <p:cxnSp>
        <p:nvCxnSpPr>
          <p:cNvPr id="9" name="Straight Arrow Connector 8"/>
          <p:cNvCxnSpPr/>
          <p:nvPr/>
        </p:nvCxnSpPr>
        <p:spPr>
          <a:xfrm flipH="1">
            <a:off x="3886201" y="1746581"/>
            <a:ext cx="2070099" cy="32703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33658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99716"/>
            <a:ext cx="9144000" cy="369332"/>
          </a:xfrm>
          <a:prstGeom prst="rect">
            <a:avLst/>
          </a:prstGeom>
          <a:noFill/>
        </p:spPr>
        <p:txBody>
          <a:bodyPr wrap="square" rtlCol="0">
            <a:spAutoFit/>
          </a:bodyPr>
          <a:lstStyle/>
          <a:p>
            <a:pPr algn="ctr"/>
            <a:r>
              <a:rPr lang="en-US" smtClean="0"/>
              <a:t>Questions?</a:t>
            </a:r>
            <a:endParaRPr lang="en-US" dirty="0"/>
          </a:p>
        </p:txBody>
      </p:sp>
    </p:spTree>
    <p:extLst>
      <p:ext uri="{BB962C8B-B14F-4D97-AF65-F5344CB8AC3E}">
        <p14:creationId xmlns:p14="http://schemas.microsoft.com/office/powerpoint/2010/main" val="3518444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99716"/>
            <a:ext cx="9144000" cy="369332"/>
          </a:xfrm>
          <a:prstGeom prst="rect">
            <a:avLst/>
          </a:prstGeom>
          <a:noFill/>
        </p:spPr>
        <p:txBody>
          <a:bodyPr wrap="square" rtlCol="0">
            <a:spAutoFit/>
          </a:bodyPr>
          <a:lstStyle/>
          <a:p>
            <a:pPr algn="ctr"/>
            <a:r>
              <a:rPr lang="en-US" dirty="0" smtClean="0"/>
              <a:t>Thank you!!</a:t>
            </a:r>
            <a:endParaRPr lang="en-US" dirty="0"/>
          </a:p>
        </p:txBody>
      </p:sp>
    </p:spTree>
    <p:extLst>
      <p:ext uri="{BB962C8B-B14F-4D97-AF65-F5344CB8AC3E}">
        <p14:creationId xmlns:p14="http://schemas.microsoft.com/office/powerpoint/2010/main" val="420283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91425" y="3529480"/>
            <a:ext cx="1079142" cy="523220"/>
          </a:xfrm>
          <a:prstGeom prst="rect">
            <a:avLst/>
          </a:prstGeom>
          <a:noFill/>
        </p:spPr>
        <p:txBody>
          <a:bodyPr wrap="none" rtlCol="0">
            <a:spAutoFit/>
          </a:bodyPr>
          <a:lstStyle/>
          <a:p>
            <a:pPr algn="ctr"/>
            <a:r>
              <a:rPr lang="en-US" sz="1400" dirty="0" err="1" smtClean="0"/>
              <a:t>on-premise</a:t>
            </a:r>
            <a:endParaRPr lang="en-US" sz="1400" dirty="0" smtClean="0"/>
          </a:p>
          <a:p>
            <a:pPr algn="ctr"/>
            <a:r>
              <a:rPr lang="en-US" sz="1400" dirty="0" smtClean="0"/>
              <a:t>release</a:t>
            </a:r>
          </a:p>
        </p:txBody>
      </p:sp>
      <p:sp>
        <p:nvSpPr>
          <p:cNvPr id="9" name="TextBox 8"/>
          <p:cNvSpPr txBox="1"/>
          <p:nvPr/>
        </p:nvSpPr>
        <p:spPr>
          <a:xfrm>
            <a:off x="5664642" y="3505038"/>
            <a:ext cx="1766830" cy="523220"/>
          </a:xfrm>
          <a:prstGeom prst="rect">
            <a:avLst/>
          </a:prstGeom>
          <a:noFill/>
        </p:spPr>
        <p:txBody>
          <a:bodyPr wrap="none" rtlCol="0">
            <a:spAutoFit/>
          </a:bodyPr>
          <a:lstStyle/>
          <a:p>
            <a:pPr algn="ctr"/>
            <a:r>
              <a:rPr lang="en-US" sz="1400" dirty="0" smtClean="0"/>
              <a:t>continuous delivery </a:t>
            </a:r>
            <a:br>
              <a:rPr lang="en-US" sz="1400" dirty="0" smtClean="0"/>
            </a:br>
            <a:r>
              <a:rPr lang="en-US" sz="1400" dirty="0" smtClean="0"/>
              <a:t>release</a:t>
            </a:r>
            <a:endParaRPr lang="en-US" sz="1400" dirty="0"/>
          </a:p>
        </p:txBody>
      </p:sp>
      <p:sp>
        <p:nvSpPr>
          <p:cNvPr id="10" name="TextBox 9"/>
          <p:cNvSpPr txBox="1"/>
          <p:nvPr/>
        </p:nvSpPr>
        <p:spPr>
          <a:xfrm>
            <a:off x="3066540" y="1320138"/>
            <a:ext cx="2162905" cy="523220"/>
          </a:xfrm>
          <a:prstGeom prst="rect">
            <a:avLst/>
          </a:prstGeom>
          <a:noFill/>
        </p:spPr>
        <p:txBody>
          <a:bodyPr wrap="square" rtlCol="0">
            <a:spAutoFit/>
          </a:bodyPr>
          <a:lstStyle/>
          <a:p>
            <a:pPr algn="ctr"/>
            <a:r>
              <a:rPr lang="en-US" sz="1400" dirty="0" smtClean="0"/>
              <a:t>Qlik Sense releases </a:t>
            </a:r>
            <a:r>
              <a:rPr lang="en-US" sz="1400" dirty="0" smtClean="0"/>
              <a:t>every 10 weeks.</a:t>
            </a:r>
            <a:endParaRPr lang="en-US" sz="1400" dirty="0"/>
          </a:p>
        </p:txBody>
      </p:sp>
      <p:cxnSp>
        <p:nvCxnSpPr>
          <p:cNvPr id="12" name="Straight Arrow Connector 11"/>
          <p:cNvCxnSpPr/>
          <p:nvPr/>
        </p:nvCxnSpPr>
        <p:spPr>
          <a:xfrm flipH="1">
            <a:off x="2296951" y="1890080"/>
            <a:ext cx="916149" cy="4895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864181" y="3878045"/>
            <a:ext cx="2631124" cy="523220"/>
          </a:xfrm>
          <a:prstGeom prst="rect">
            <a:avLst/>
          </a:prstGeom>
          <a:noFill/>
        </p:spPr>
        <p:txBody>
          <a:bodyPr wrap="square" rtlCol="0">
            <a:spAutoFit/>
          </a:bodyPr>
          <a:lstStyle/>
          <a:p>
            <a:pPr algn="ctr"/>
            <a:r>
              <a:rPr lang="en-US" sz="1400" dirty="0" smtClean="0"/>
              <a:t>We deploy Qlik Sense Cloud to prod every day</a:t>
            </a:r>
            <a:endParaRPr lang="en-US" sz="1400" dirty="0"/>
          </a:p>
        </p:txBody>
      </p:sp>
      <p:cxnSp>
        <p:nvCxnSpPr>
          <p:cNvPr id="16" name="Straight Arrow Connector 15"/>
          <p:cNvCxnSpPr/>
          <p:nvPr/>
        </p:nvCxnSpPr>
        <p:spPr>
          <a:xfrm flipV="1">
            <a:off x="3962400" y="3263901"/>
            <a:ext cx="918847" cy="5206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0" y="329371"/>
            <a:ext cx="9144000" cy="369332"/>
          </a:xfrm>
          <a:prstGeom prst="rect">
            <a:avLst/>
          </a:prstGeom>
          <a:noFill/>
        </p:spPr>
        <p:txBody>
          <a:bodyPr wrap="square" rtlCol="0">
            <a:spAutoFit/>
          </a:bodyPr>
          <a:lstStyle/>
          <a:p>
            <a:pPr algn="ctr"/>
            <a:r>
              <a:rPr lang="en-US" dirty="0" smtClean="0"/>
              <a:t>Tip #1: Go to prod early and often</a:t>
            </a:r>
            <a:endParaRPr lang="en-US" dirty="0"/>
          </a:p>
        </p:txBody>
      </p:sp>
      <p:pic>
        <p:nvPicPr>
          <p:cNvPr id="15" name="Picture 14"/>
          <p:cNvPicPr>
            <a:picLocks noChangeAspect="1"/>
          </p:cNvPicPr>
          <p:nvPr/>
        </p:nvPicPr>
        <p:blipFill>
          <a:blip r:embed="rId2"/>
          <a:stretch>
            <a:fillRect/>
          </a:stretch>
        </p:blipFill>
        <p:spPr>
          <a:xfrm>
            <a:off x="632541" y="2004546"/>
            <a:ext cx="1551859" cy="1551859"/>
          </a:xfrm>
          <a:prstGeom prst="rect">
            <a:avLst/>
          </a:prstGeom>
        </p:spPr>
      </p:pic>
      <p:pic>
        <p:nvPicPr>
          <p:cNvPr id="17" name="Picture 16"/>
          <p:cNvPicPr>
            <a:picLocks noChangeAspect="1"/>
          </p:cNvPicPr>
          <p:nvPr/>
        </p:nvPicPr>
        <p:blipFill>
          <a:blip r:embed="rId3"/>
          <a:stretch>
            <a:fillRect/>
          </a:stretch>
        </p:blipFill>
        <p:spPr>
          <a:xfrm>
            <a:off x="5495305" y="2181338"/>
            <a:ext cx="2305717" cy="1082562"/>
          </a:xfrm>
          <a:prstGeom prst="rect">
            <a:avLst/>
          </a:prstGeom>
        </p:spPr>
      </p:pic>
    </p:spTree>
    <p:extLst>
      <p:ext uri="{BB962C8B-B14F-4D97-AF65-F5344CB8AC3E}">
        <p14:creationId xmlns:p14="http://schemas.microsoft.com/office/powerpoint/2010/main" val="74050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1005" y="1736923"/>
            <a:ext cx="4206601" cy="307777"/>
          </a:xfrm>
          <a:prstGeom prst="rect">
            <a:avLst/>
          </a:prstGeom>
          <a:noFill/>
        </p:spPr>
        <p:txBody>
          <a:bodyPr wrap="none" rtlCol="0">
            <a:spAutoFit/>
          </a:bodyPr>
          <a:lstStyle/>
          <a:p>
            <a:r>
              <a:rPr lang="en-US" sz="1400" b="1" dirty="0" smtClean="0"/>
              <a:t>Rather than deploy large batches to production</a:t>
            </a:r>
            <a:endParaRPr lang="en-US" sz="1400" b="1" dirty="0"/>
          </a:p>
        </p:txBody>
      </p:sp>
      <p:sp>
        <p:nvSpPr>
          <p:cNvPr id="5" name="TextBox 4"/>
          <p:cNvSpPr txBox="1"/>
          <p:nvPr/>
        </p:nvSpPr>
        <p:spPr>
          <a:xfrm>
            <a:off x="0" y="329371"/>
            <a:ext cx="9144000" cy="369332"/>
          </a:xfrm>
          <a:prstGeom prst="rect">
            <a:avLst/>
          </a:prstGeom>
          <a:noFill/>
        </p:spPr>
        <p:txBody>
          <a:bodyPr wrap="square" rtlCol="0">
            <a:spAutoFit/>
          </a:bodyPr>
          <a:lstStyle/>
          <a:p>
            <a:pPr algn="ctr"/>
            <a:r>
              <a:rPr lang="en-US" dirty="0" smtClean="0"/>
              <a:t>Tip #1: Go to prod early and often</a:t>
            </a:r>
            <a:endParaRPr lang="en-US" dirty="0"/>
          </a:p>
        </p:txBody>
      </p:sp>
      <p:pic>
        <p:nvPicPr>
          <p:cNvPr id="6" name="Picture 5"/>
          <p:cNvPicPr>
            <a:picLocks noChangeAspect="1"/>
          </p:cNvPicPr>
          <p:nvPr/>
        </p:nvPicPr>
        <p:blipFill>
          <a:blip r:embed="rId2"/>
          <a:stretch>
            <a:fillRect/>
          </a:stretch>
        </p:blipFill>
        <p:spPr>
          <a:xfrm>
            <a:off x="2149446" y="2617029"/>
            <a:ext cx="715502" cy="545271"/>
          </a:xfrm>
          <a:prstGeom prst="rect">
            <a:avLst/>
          </a:prstGeom>
        </p:spPr>
      </p:pic>
      <p:pic>
        <p:nvPicPr>
          <p:cNvPr id="7" name="Picture 6"/>
          <p:cNvPicPr>
            <a:picLocks noChangeAspect="1"/>
          </p:cNvPicPr>
          <p:nvPr/>
        </p:nvPicPr>
        <p:blipFill>
          <a:blip r:embed="rId2"/>
          <a:stretch>
            <a:fillRect/>
          </a:stretch>
        </p:blipFill>
        <p:spPr>
          <a:xfrm>
            <a:off x="2136746" y="3175829"/>
            <a:ext cx="715502" cy="545271"/>
          </a:xfrm>
          <a:prstGeom prst="rect">
            <a:avLst/>
          </a:prstGeom>
        </p:spPr>
      </p:pic>
      <p:pic>
        <p:nvPicPr>
          <p:cNvPr id="8" name="Picture 7"/>
          <p:cNvPicPr>
            <a:picLocks noChangeAspect="1"/>
          </p:cNvPicPr>
          <p:nvPr/>
        </p:nvPicPr>
        <p:blipFill>
          <a:blip r:embed="rId2"/>
          <a:stretch>
            <a:fillRect/>
          </a:stretch>
        </p:blipFill>
        <p:spPr>
          <a:xfrm>
            <a:off x="2136746" y="3734629"/>
            <a:ext cx="715502" cy="545271"/>
          </a:xfrm>
          <a:prstGeom prst="rect">
            <a:avLst/>
          </a:prstGeom>
        </p:spPr>
      </p:pic>
      <p:pic>
        <p:nvPicPr>
          <p:cNvPr id="9" name="Picture 8"/>
          <p:cNvPicPr>
            <a:picLocks noChangeAspect="1"/>
          </p:cNvPicPr>
          <p:nvPr/>
        </p:nvPicPr>
        <p:blipFill>
          <a:blip r:embed="rId2"/>
          <a:stretch>
            <a:fillRect/>
          </a:stretch>
        </p:blipFill>
        <p:spPr>
          <a:xfrm>
            <a:off x="2136746" y="4293429"/>
            <a:ext cx="715502" cy="545271"/>
          </a:xfrm>
          <a:prstGeom prst="rect">
            <a:avLst/>
          </a:prstGeom>
        </p:spPr>
      </p:pic>
      <p:pic>
        <p:nvPicPr>
          <p:cNvPr id="10" name="Picture 9"/>
          <p:cNvPicPr>
            <a:picLocks noChangeAspect="1"/>
          </p:cNvPicPr>
          <p:nvPr/>
        </p:nvPicPr>
        <p:blipFill>
          <a:blip r:embed="rId3"/>
          <a:stretch>
            <a:fillRect/>
          </a:stretch>
        </p:blipFill>
        <p:spPr>
          <a:xfrm>
            <a:off x="3095090" y="3308764"/>
            <a:ext cx="2511906" cy="774700"/>
          </a:xfrm>
          <a:prstGeom prst="rect">
            <a:avLst/>
          </a:prstGeom>
        </p:spPr>
      </p:pic>
      <p:pic>
        <p:nvPicPr>
          <p:cNvPr id="11" name="Picture 10"/>
          <p:cNvPicPr>
            <a:picLocks noChangeAspect="1"/>
          </p:cNvPicPr>
          <p:nvPr/>
        </p:nvPicPr>
        <p:blipFill>
          <a:blip r:embed="rId2"/>
          <a:stretch>
            <a:fillRect/>
          </a:stretch>
        </p:blipFill>
        <p:spPr>
          <a:xfrm>
            <a:off x="6192738" y="2617029"/>
            <a:ext cx="715502" cy="545271"/>
          </a:xfrm>
          <a:prstGeom prst="rect">
            <a:avLst/>
          </a:prstGeom>
        </p:spPr>
      </p:pic>
      <p:pic>
        <p:nvPicPr>
          <p:cNvPr id="12" name="Picture 11"/>
          <p:cNvPicPr>
            <a:picLocks noChangeAspect="1"/>
          </p:cNvPicPr>
          <p:nvPr/>
        </p:nvPicPr>
        <p:blipFill>
          <a:blip r:embed="rId2"/>
          <a:stretch>
            <a:fillRect/>
          </a:stretch>
        </p:blipFill>
        <p:spPr>
          <a:xfrm>
            <a:off x="6180038" y="3175829"/>
            <a:ext cx="715502" cy="545271"/>
          </a:xfrm>
          <a:prstGeom prst="rect">
            <a:avLst/>
          </a:prstGeom>
        </p:spPr>
      </p:pic>
      <p:pic>
        <p:nvPicPr>
          <p:cNvPr id="13" name="Picture 12"/>
          <p:cNvPicPr>
            <a:picLocks noChangeAspect="1"/>
          </p:cNvPicPr>
          <p:nvPr/>
        </p:nvPicPr>
        <p:blipFill>
          <a:blip r:embed="rId2"/>
          <a:stretch>
            <a:fillRect/>
          </a:stretch>
        </p:blipFill>
        <p:spPr>
          <a:xfrm>
            <a:off x="6180038" y="3734629"/>
            <a:ext cx="715502" cy="545271"/>
          </a:xfrm>
          <a:prstGeom prst="rect">
            <a:avLst/>
          </a:prstGeom>
        </p:spPr>
      </p:pic>
      <p:pic>
        <p:nvPicPr>
          <p:cNvPr id="14" name="Picture 13"/>
          <p:cNvPicPr>
            <a:picLocks noChangeAspect="1"/>
          </p:cNvPicPr>
          <p:nvPr/>
        </p:nvPicPr>
        <p:blipFill>
          <a:blip r:embed="rId2"/>
          <a:stretch>
            <a:fillRect/>
          </a:stretch>
        </p:blipFill>
        <p:spPr>
          <a:xfrm>
            <a:off x="6180038" y="4293429"/>
            <a:ext cx="715502" cy="545271"/>
          </a:xfrm>
          <a:prstGeom prst="rect">
            <a:avLst/>
          </a:prstGeom>
        </p:spPr>
      </p:pic>
      <p:sp>
        <p:nvSpPr>
          <p:cNvPr id="15" name="TextBox 14"/>
          <p:cNvSpPr txBox="1"/>
          <p:nvPr/>
        </p:nvSpPr>
        <p:spPr>
          <a:xfrm>
            <a:off x="5565901" y="3497662"/>
            <a:ext cx="542136" cy="307777"/>
          </a:xfrm>
          <a:prstGeom prst="rect">
            <a:avLst/>
          </a:prstGeom>
          <a:noFill/>
        </p:spPr>
        <p:txBody>
          <a:bodyPr wrap="none" rtlCol="0">
            <a:spAutoFit/>
          </a:bodyPr>
          <a:lstStyle/>
          <a:p>
            <a:r>
              <a:rPr lang="en-US" sz="1400" dirty="0" smtClean="0"/>
              <a:t>prod</a:t>
            </a:r>
            <a:endParaRPr lang="en-US" sz="1400" dirty="0"/>
          </a:p>
        </p:txBody>
      </p:sp>
      <p:sp>
        <p:nvSpPr>
          <p:cNvPr id="16" name="TextBox 15"/>
          <p:cNvSpPr txBox="1"/>
          <p:nvPr/>
        </p:nvSpPr>
        <p:spPr>
          <a:xfrm>
            <a:off x="3468919" y="3947822"/>
            <a:ext cx="1159292" cy="523220"/>
          </a:xfrm>
          <a:prstGeom prst="rect">
            <a:avLst/>
          </a:prstGeom>
          <a:noFill/>
        </p:spPr>
        <p:txBody>
          <a:bodyPr wrap="none" rtlCol="0">
            <a:spAutoFit/>
          </a:bodyPr>
          <a:lstStyle/>
          <a:p>
            <a:pPr algn="ctr"/>
            <a:r>
              <a:rPr lang="en-US" sz="1400" dirty="0"/>
              <a:t>d</a:t>
            </a:r>
            <a:r>
              <a:rPr lang="en-US" sz="1400" dirty="0" smtClean="0"/>
              <a:t>eployment </a:t>
            </a:r>
            <a:br>
              <a:rPr lang="en-US" sz="1400" dirty="0" smtClean="0"/>
            </a:br>
            <a:r>
              <a:rPr lang="en-US" sz="1400" dirty="0" smtClean="0"/>
              <a:t>pipeline</a:t>
            </a:r>
            <a:endParaRPr lang="en-US" sz="1400" dirty="0"/>
          </a:p>
        </p:txBody>
      </p:sp>
      <p:cxnSp>
        <p:nvCxnSpPr>
          <p:cNvPr id="18" name="Straight Arrow Connector 17"/>
          <p:cNvCxnSpPr/>
          <p:nvPr/>
        </p:nvCxnSpPr>
        <p:spPr>
          <a:xfrm>
            <a:off x="1854200" y="2617029"/>
            <a:ext cx="12700" cy="2221671"/>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079689" y="3435764"/>
            <a:ext cx="740908" cy="307777"/>
          </a:xfrm>
          <a:prstGeom prst="rect">
            <a:avLst/>
          </a:prstGeom>
          <a:noFill/>
        </p:spPr>
        <p:txBody>
          <a:bodyPr wrap="none" rtlCol="0">
            <a:spAutoFit/>
          </a:bodyPr>
          <a:lstStyle/>
          <a:p>
            <a:r>
              <a:rPr lang="en-US" sz="1400" dirty="0" smtClean="0"/>
              <a:t>feature</a:t>
            </a:r>
            <a:endParaRPr lang="en-US" sz="1400" dirty="0"/>
          </a:p>
        </p:txBody>
      </p:sp>
      <p:cxnSp>
        <p:nvCxnSpPr>
          <p:cNvPr id="21" name="Straight Arrow Connector 20"/>
          <p:cNvCxnSpPr/>
          <p:nvPr/>
        </p:nvCxnSpPr>
        <p:spPr>
          <a:xfrm flipH="1">
            <a:off x="2926297" y="2889664"/>
            <a:ext cx="58789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551322" y="2720381"/>
            <a:ext cx="1199367" cy="307777"/>
          </a:xfrm>
          <a:prstGeom prst="rect">
            <a:avLst/>
          </a:prstGeom>
          <a:noFill/>
        </p:spPr>
        <p:txBody>
          <a:bodyPr wrap="none" rtlCol="0">
            <a:spAutoFit/>
          </a:bodyPr>
          <a:lstStyle/>
          <a:p>
            <a:r>
              <a:rPr lang="en-US" sz="1400" dirty="0" smtClean="0"/>
              <a:t>code commit</a:t>
            </a:r>
            <a:endParaRPr lang="en-US" sz="1400" dirty="0"/>
          </a:p>
        </p:txBody>
      </p:sp>
      <p:cxnSp>
        <p:nvCxnSpPr>
          <p:cNvPr id="24" name="Straight Arrow Connector 23"/>
          <p:cNvCxnSpPr/>
          <p:nvPr/>
        </p:nvCxnSpPr>
        <p:spPr>
          <a:xfrm>
            <a:off x="7289800" y="2604329"/>
            <a:ext cx="12700" cy="2221671"/>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467789" y="3423064"/>
            <a:ext cx="740908" cy="307777"/>
          </a:xfrm>
          <a:prstGeom prst="rect">
            <a:avLst/>
          </a:prstGeom>
          <a:noFill/>
        </p:spPr>
        <p:txBody>
          <a:bodyPr wrap="none" rtlCol="0">
            <a:spAutoFit/>
          </a:bodyPr>
          <a:lstStyle/>
          <a:p>
            <a:r>
              <a:rPr lang="en-US" sz="1400" dirty="0" smtClean="0"/>
              <a:t>feature</a:t>
            </a:r>
            <a:endParaRPr lang="en-US" sz="1400" dirty="0"/>
          </a:p>
        </p:txBody>
      </p:sp>
      <p:cxnSp>
        <p:nvCxnSpPr>
          <p:cNvPr id="4" name="Straight Arrow Connector 3"/>
          <p:cNvCxnSpPr/>
          <p:nvPr/>
        </p:nvCxnSpPr>
        <p:spPr>
          <a:xfrm flipH="1">
            <a:off x="4457701" y="2110366"/>
            <a:ext cx="546099" cy="4939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49905" y="1367245"/>
            <a:ext cx="2719014" cy="307777"/>
          </a:xfrm>
          <a:prstGeom prst="rect">
            <a:avLst/>
          </a:prstGeom>
          <a:noFill/>
        </p:spPr>
        <p:txBody>
          <a:bodyPr wrap="none" rtlCol="0">
            <a:spAutoFit/>
          </a:bodyPr>
          <a:lstStyle/>
          <a:p>
            <a:r>
              <a:rPr lang="en-US" sz="1400" b="1" dirty="0" smtClean="0"/>
              <a:t>What </a:t>
            </a:r>
            <a:r>
              <a:rPr lang="en-US" sz="1400" b="1" smtClean="0"/>
              <a:t>is Continuous Delivery?</a:t>
            </a:r>
            <a:endParaRPr lang="en-US" sz="1400" b="1" dirty="0"/>
          </a:p>
        </p:txBody>
      </p:sp>
    </p:spTree>
    <p:extLst>
      <p:ext uri="{BB962C8B-B14F-4D97-AF65-F5344CB8AC3E}">
        <p14:creationId xmlns:p14="http://schemas.microsoft.com/office/powerpoint/2010/main" val="179124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0258" y="1664477"/>
            <a:ext cx="2688558" cy="307777"/>
          </a:xfrm>
          <a:prstGeom prst="rect">
            <a:avLst/>
          </a:prstGeom>
          <a:noFill/>
        </p:spPr>
        <p:txBody>
          <a:bodyPr wrap="none" rtlCol="0">
            <a:spAutoFit/>
          </a:bodyPr>
          <a:lstStyle/>
          <a:p>
            <a:pPr algn="ctr"/>
            <a:r>
              <a:rPr lang="en-US" sz="1400" b="1" dirty="0" smtClean="0"/>
              <a:t>Deploy small batches instead</a:t>
            </a:r>
            <a:endParaRPr lang="en-US" sz="1400" b="1" dirty="0"/>
          </a:p>
        </p:txBody>
      </p:sp>
      <p:sp>
        <p:nvSpPr>
          <p:cNvPr id="5" name="TextBox 4"/>
          <p:cNvSpPr txBox="1"/>
          <p:nvPr/>
        </p:nvSpPr>
        <p:spPr>
          <a:xfrm>
            <a:off x="2854296" y="329371"/>
            <a:ext cx="3625801" cy="369332"/>
          </a:xfrm>
          <a:prstGeom prst="rect">
            <a:avLst/>
          </a:prstGeom>
          <a:noFill/>
        </p:spPr>
        <p:txBody>
          <a:bodyPr wrap="none" rtlCol="0">
            <a:spAutoFit/>
          </a:bodyPr>
          <a:lstStyle/>
          <a:p>
            <a:r>
              <a:rPr lang="en-US" dirty="0" smtClean="0"/>
              <a:t>Tip #1: Go to prod early and often</a:t>
            </a:r>
            <a:endParaRPr lang="en-US" dirty="0"/>
          </a:p>
        </p:txBody>
      </p:sp>
      <p:pic>
        <p:nvPicPr>
          <p:cNvPr id="6" name="Picture 5"/>
          <p:cNvPicPr>
            <a:picLocks noChangeAspect="1"/>
          </p:cNvPicPr>
          <p:nvPr/>
        </p:nvPicPr>
        <p:blipFill>
          <a:blip r:embed="rId2"/>
          <a:stretch>
            <a:fillRect/>
          </a:stretch>
        </p:blipFill>
        <p:spPr>
          <a:xfrm>
            <a:off x="2151493" y="2617029"/>
            <a:ext cx="715502" cy="545271"/>
          </a:xfrm>
          <a:prstGeom prst="rect">
            <a:avLst/>
          </a:prstGeom>
        </p:spPr>
      </p:pic>
      <p:pic>
        <p:nvPicPr>
          <p:cNvPr id="7" name="Picture 6"/>
          <p:cNvPicPr>
            <a:picLocks noChangeAspect="1"/>
          </p:cNvPicPr>
          <p:nvPr/>
        </p:nvPicPr>
        <p:blipFill>
          <a:blip r:embed="rId2"/>
          <a:stretch>
            <a:fillRect/>
          </a:stretch>
        </p:blipFill>
        <p:spPr>
          <a:xfrm>
            <a:off x="2138793" y="3175829"/>
            <a:ext cx="715502" cy="545271"/>
          </a:xfrm>
          <a:prstGeom prst="rect">
            <a:avLst/>
          </a:prstGeom>
        </p:spPr>
      </p:pic>
      <p:pic>
        <p:nvPicPr>
          <p:cNvPr id="8" name="Picture 7"/>
          <p:cNvPicPr>
            <a:picLocks noChangeAspect="1"/>
          </p:cNvPicPr>
          <p:nvPr/>
        </p:nvPicPr>
        <p:blipFill>
          <a:blip r:embed="rId2"/>
          <a:stretch>
            <a:fillRect/>
          </a:stretch>
        </p:blipFill>
        <p:spPr>
          <a:xfrm>
            <a:off x="2138793" y="3734629"/>
            <a:ext cx="715502" cy="545271"/>
          </a:xfrm>
          <a:prstGeom prst="rect">
            <a:avLst/>
          </a:prstGeom>
        </p:spPr>
      </p:pic>
      <p:pic>
        <p:nvPicPr>
          <p:cNvPr id="9" name="Picture 8"/>
          <p:cNvPicPr>
            <a:picLocks noChangeAspect="1"/>
          </p:cNvPicPr>
          <p:nvPr/>
        </p:nvPicPr>
        <p:blipFill>
          <a:blip r:embed="rId2"/>
          <a:stretch>
            <a:fillRect/>
          </a:stretch>
        </p:blipFill>
        <p:spPr>
          <a:xfrm>
            <a:off x="2138793" y="4293429"/>
            <a:ext cx="715502" cy="545271"/>
          </a:xfrm>
          <a:prstGeom prst="rect">
            <a:avLst/>
          </a:prstGeom>
        </p:spPr>
      </p:pic>
      <p:pic>
        <p:nvPicPr>
          <p:cNvPr id="10" name="Picture 9"/>
          <p:cNvPicPr>
            <a:picLocks noChangeAspect="1"/>
          </p:cNvPicPr>
          <p:nvPr/>
        </p:nvPicPr>
        <p:blipFill>
          <a:blip r:embed="rId3"/>
          <a:stretch>
            <a:fillRect/>
          </a:stretch>
        </p:blipFill>
        <p:spPr>
          <a:xfrm>
            <a:off x="3097137" y="3308764"/>
            <a:ext cx="2511906" cy="774700"/>
          </a:xfrm>
          <a:prstGeom prst="rect">
            <a:avLst/>
          </a:prstGeom>
        </p:spPr>
      </p:pic>
      <p:pic>
        <p:nvPicPr>
          <p:cNvPr id="11" name="Picture 10"/>
          <p:cNvPicPr>
            <a:picLocks noChangeAspect="1"/>
          </p:cNvPicPr>
          <p:nvPr/>
        </p:nvPicPr>
        <p:blipFill>
          <a:blip r:embed="rId2"/>
          <a:stretch>
            <a:fillRect/>
          </a:stretch>
        </p:blipFill>
        <p:spPr>
          <a:xfrm>
            <a:off x="6194785" y="2617029"/>
            <a:ext cx="715502" cy="545271"/>
          </a:xfrm>
          <a:prstGeom prst="rect">
            <a:avLst/>
          </a:prstGeom>
        </p:spPr>
      </p:pic>
      <p:pic>
        <p:nvPicPr>
          <p:cNvPr id="12" name="Picture 11"/>
          <p:cNvPicPr>
            <a:picLocks noChangeAspect="1"/>
          </p:cNvPicPr>
          <p:nvPr/>
        </p:nvPicPr>
        <p:blipFill>
          <a:blip r:embed="rId2"/>
          <a:stretch>
            <a:fillRect/>
          </a:stretch>
        </p:blipFill>
        <p:spPr>
          <a:xfrm>
            <a:off x="6182085" y="3175829"/>
            <a:ext cx="715502" cy="545271"/>
          </a:xfrm>
          <a:prstGeom prst="rect">
            <a:avLst/>
          </a:prstGeom>
        </p:spPr>
      </p:pic>
      <p:pic>
        <p:nvPicPr>
          <p:cNvPr id="13" name="Picture 12"/>
          <p:cNvPicPr>
            <a:picLocks noChangeAspect="1"/>
          </p:cNvPicPr>
          <p:nvPr/>
        </p:nvPicPr>
        <p:blipFill>
          <a:blip r:embed="rId2"/>
          <a:stretch>
            <a:fillRect/>
          </a:stretch>
        </p:blipFill>
        <p:spPr>
          <a:xfrm>
            <a:off x="6182085" y="3734629"/>
            <a:ext cx="715502" cy="545271"/>
          </a:xfrm>
          <a:prstGeom prst="rect">
            <a:avLst/>
          </a:prstGeom>
        </p:spPr>
      </p:pic>
      <p:pic>
        <p:nvPicPr>
          <p:cNvPr id="14" name="Picture 13"/>
          <p:cNvPicPr>
            <a:picLocks noChangeAspect="1"/>
          </p:cNvPicPr>
          <p:nvPr/>
        </p:nvPicPr>
        <p:blipFill>
          <a:blip r:embed="rId2"/>
          <a:stretch>
            <a:fillRect/>
          </a:stretch>
        </p:blipFill>
        <p:spPr>
          <a:xfrm>
            <a:off x="6182085" y="4293429"/>
            <a:ext cx="715502" cy="545271"/>
          </a:xfrm>
          <a:prstGeom prst="rect">
            <a:avLst/>
          </a:prstGeom>
        </p:spPr>
      </p:pic>
      <p:sp>
        <p:nvSpPr>
          <p:cNvPr id="15" name="TextBox 14"/>
          <p:cNvSpPr txBox="1"/>
          <p:nvPr/>
        </p:nvSpPr>
        <p:spPr>
          <a:xfrm>
            <a:off x="5567948" y="3497662"/>
            <a:ext cx="542136" cy="307777"/>
          </a:xfrm>
          <a:prstGeom prst="rect">
            <a:avLst/>
          </a:prstGeom>
          <a:noFill/>
        </p:spPr>
        <p:txBody>
          <a:bodyPr wrap="none" rtlCol="0">
            <a:spAutoFit/>
          </a:bodyPr>
          <a:lstStyle/>
          <a:p>
            <a:r>
              <a:rPr lang="en-US" sz="1400" dirty="0" smtClean="0"/>
              <a:t>prod</a:t>
            </a:r>
            <a:endParaRPr lang="en-US" sz="1400" dirty="0"/>
          </a:p>
        </p:txBody>
      </p:sp>
      <p:sp>
        <p:nvSpPr>
          <p:cNvPr id="16" name="TextBox 15"/>
          <p:cNvSpPr txBox="1"/>
          <p:nvPr/>
        </p:nvSpPr>
        <p:spPr>
          <a:xfrm>
            <a:off x="3470966" y="3947822"/>
            <a:ext cx="1159292" cy="523220"/>
          </a:xfrm>
          <a:prstGeom prst="rect">
            <a:avLst/>
          </a:prstGeom>
          <a:noFill/>
        </p:spPr>
        <p:txBody>
          <a:bodyPr wrap="none" rtlCol="0">
            <a:spAutoFit/>
          </a:bodyPr>
          <a:lstStyle/>
          <a:p>
            <a:pPr algn="ctr"/>
            <a:r>
              <a:rPr lang="en-US" sz="1400" dirty="0"/>
              <a:t>d</a:t>
            </a:r>
            <a:r>
              <a:rPr lang="en-US" sz="1400" dirty="0" smtClean="0"/>
              <a:t>eployment </a:t>
            </a:r>
            <a:br>
              <a:rPr lang="en-US" sz="1400" dirty="0" smtClean="0"/>
            </a:br>
            <a:r>
              <a:rPr lang="en-US" sz="1400" dirty="0" smtClean="0"/>
              <a:t>pipeline</a:t>
            </a:r>
            <a:endParaRPr lang="en-US" sz="1400" dirty="0"/>
          </a:p>
        </p:txBody>
      </p:sp>
      <p:cxnSp>
        <p:nvCxnSpPr>
          <p:cNvPr id="18" name="Straight Arrow Connector 17"/>
          <p:cNvCxnSpPr/>
          <p:nvPr/>
        </p:nvCxnSpPr>
        <p:spPr>
          <a:xfrm>
            <a:off x="1856247" y="2617029"/>
            <a:ext cx="12700" cy="2221671"/>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081736" y="3435764"/>
            <a:ext cx="740908" cy="307777"/>
          </a:xfrm>
          <a:prstGeom prst="rect">
            <a:avLst/>
          </a:prstGeom>
          <a:noFill/>
        </p:spPr>
        <p:txBody>
          <a:bodyPr wrap="none" rtlCol="0">
            <a:spAutoFit/>
          </a:bodyPr>
          <a:lstStyle/>
          <a:p>
            <a:r>
              <a:rPr lang="en-US" sz="1400" dirty="0" smtClean="0"/>
              <a:t>feature</a:t>
            </a:r>
            <a:endParaRPr lang="en-US" sz="1400" dirty="0"/>
          </a:p>
        </p:txBody>
      </p:sp>
      <p:cxnSp>
        <p:nvCxnSpPr>
          <p:cNvPr id="24" name="Straight Arrow Connector 23"/>
          <p:cNvCxnSpPr/>
          <p:nvPr/>
        </p:nvCxnSpPr>
        <p:spPr>
          <a:xfrm>
            <a:off x="7291847" y="2604329"/>
            <a:ext cx="12700" cy="2221671"/>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469836" y="3423064"/>
            <a:ext cx="740908" cy="307777"/>
          </a:xfrm>
          <a:prstGeom prst="rect">
            <a:avLst/>
          </a:prstGeom>
          <a:noFill/>
        </p:spPr>
        <p:txBody>
          <a:bodyPr wrap="none" rtlCol="0">
            <a:spAutoFit/>
          </a:bodyPr>
          <a:lstStyle/>
          <a:p>
            <a:r>
              <a:rPr lang="en-US" sz="1400" dirty="0" smtClean="0"/>
              <a:t>feature</a:t>
            </a:r>
            <a:endParaRPr lang="en-US" sz="1400" dirty="0"/>
          </a:p>
        </p:txBody>
      </p:sp>
      <p:sp>
        <p:nvSpPr>
          <p:cNvPr id="21" name="TextBox 20"/>
          <p:cNvSpPr txBox="1"/>
          <p:nvPr/>
        </p:nvSpPr>
        <p:spPr>
          <a:xfrm>
            <a:off x="473326" y="1139626"/>
            <a:ext cx="2765841" cy="954107"/>
          </a:xfrm>
          <a:prstGeom prst="rect">
            <a:avLst/>
          </a:prstGeom>
          <a:noFill/>
        </p:spPr>
        <p:txBody>
          <a:bodyPr wrap="square" rtlCol="0">
            <a:spAutoFit/>
          </a:bodyPr>
          <a:lstStyle/>
          <a:p>
            <a:r>
              <a:rPr lang="en-US" sz="1400" b="1" dirty="0" smtClean="0"/>
              <a:t>Continuous Delivery</a:t>
            </a:r>
            <a:endParaRPr lang="is-IS" sz="1400" b="1" dirty="0" smtClean="0"/>
          </a:p>
          <a:p>
            <a:pPr marL="285750" indent="-285750">
              <a:buFont typeface="Arial" charset="0"/>
              <a:buChar char="•"/>
            </a:pPr>
            <a:r>
              <a:rPr lang="is-IS" sz="1400" dirty="0" smtClean="0"/>
              <a:t>can always release to prod</a:t>
            </a:r>
          </a:p>
          <a:p>
            <a:pPr marL="285750" indent="-285750">
              <a:buFont typeface="Arial" charset="0"/>
              <a:buChar char="•"/>
            </a:pPr>
            <a:r>
              <a:rPr lang="en-US" sz="1400" dirty="0" smtClean="0"/>
              <a:t>deploy smaller batches</a:t>
            </a:r>
          </a:p>
          <a:p>
            <a:pPr marL="285750" indent="-285750">
              <a:buFont typeface="Arial" charset="0"/>
              <a:buChar char="•"/>
            </a:pPr>
            <a:r>
              <a:rPr lang="en-US" sz="1400" dirty="0" smtClean="0"/>
              <a:t>build a deployment rhythm</a:t>
            </a:r>
            <a:endParaRPr lang="en-US" sz="1400" dirty="0"/>
          </a:p>
        </p:txBody>
      </p:sp>
      <p:cxnSp>
        <p:nvCxnSpPr>
          <p:cNvPr id="4" name="Straight Arrow Connector 3"/>
          <p:cNvCxnSpPr/>
          <p:nvPr/>
        </p:nvCxnSpPr>
        <p:spPr>
          <a:xfrm flipH="1">
            <a:off x="4914900" y="2216751"/>
            <a:ext cx="694143" cy="48566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239167" y="2216751"/>
            <a:ext cx="672433" cy="48566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389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29371"/>
            <a:ext cx="9144000" cy="369332"/>
          </a:xfrm>
          <a:prstGeom prst="rect">
            <a:avLst/>
          </a:prstGeom>
          <a:noFill/>
        </p:spPr>
        <p:txBody>
          <a:bodyPr wrap="square" rtlCol="0">
            <a:spAutoFit/>
          </a:bodyPr>
          <a:lstStyle/>
          <a:p>
            <a:pPr algn="ctr"/>
            <a:r>
              <a:rPr lang="en-US" dirty="0" smtClean="0"/>
              <a:t>Tip #1: Go to prod early and often</a:t>
            </a:r>
            <a:endParaRPr lang="en-US" dirty="0"/>
          </a:p>
        </p:txBody>
      </p:sp>
      <p:sp>
        <p:nvSpPr>
          <p:cNvPr id="4" name="TextBox 3"/>
          <p:cNvSpPr txBox="1"/>
          <p:nvPr/>
        </p:nvSpPr>
        <p:spPr>
          <a:xfrm>
            <a:off x="2453805" y="3447153"/>
            <a:ext cx="2424956" cy="738664"/>
          </a:xfrm>
          <a:prstGeom prst="rect">
            <a:avLst/>
          </a:prstGeom>
          <a:noFill/>
        </p:spPr>
        <p:txBody>
          <a:bodyPr wrap="square" rtlCol="0">
            <a:spAutoFit/>
          </a:bodyPr>
          <a:lstStyle/>
          <a:p>
            <a:pPr algn="ctr"/>
            <a:r>
              <a:rPr lang="en-US" sz="1400" dirty="0" smtClean="0"/>
              <a:t>What I was used to</a:t>
            </a:r>
            <a:br>
              <a:rPr lang="en-US" sz="1400" dirty="0" smtClean="0"/>
            </a:br>
            <a:r>
              <a:rPr lang="en-US" sz="1400" dirty="0" smtClean="0"/>
              <a:t>with </a:t>
            </a:r>
            <a:r>
              <a:rPr lang="en-US" sz="1400" smtClean="0"/>
              <a:t>enterprise product development</a:t>
            </a:r>
            <a:endParaRPr lang="en-US" sz="1400" dirty="0" smtClean="0"/>
          </a:p>
        </p:txBody>
      </p:sp>
      <p:sp>
        <p:nvSpPr>
          <p:cNvPr id="6" name="TextBox 5"/>
          <p:cNvSpPr txBox="1"/>
          <p:nvPr/>
        </p:nvSpPr>
        <p:spPr>
          <a:xfrm>
            <a:off x="5067300" y="1419975"/>
            <a:ext cx="2552700" cy="523220"/>
          </a:xfrm>
          <a:prstGeom prst="rect">
            <a:avLst/>
          </a:prstGeom>
          <a:noFill/>
        </p:spPr>
        <p:txBody>
          <a:bodyPr wrap="square" rtlCol="0">
            <a:spAutoFit/>
          </a:bodyPr>
          <a:lstStyle/>
          <a:p>
            <a:pPr algn="ctr"/>
            <a:r>
              <a:rPr lang="en-US" sz="1400" dirty="0" smtClean="0"/>
              <a:t>Performance issue on my first Continuous Delivery project</a:t>
            </a:r>
            <a:endParaRPr lang="en-US" sz="1400" dirty="0"/>
          </a:p>
        </p:txBody>
      </p:sp>
      <p:sp>
        <p:nvSpPr>
          <p:cNvPr id="3" name="TextBox 2"/>
          <p:cNvSpPr txBox="1"/>
          <p:nvPr/>
        </p:nvSpPr>
        <p:spPr>
          <a:xfrm>
            <a:off x="5572526" y="2386848"/>
            <a:ext cx="3228574" cy="1815882"/>
          </a:xfrm>
          <a:prstGeom prst="rect">
            <a:avLst/>
          </a:prstGeom>
          <a:noFill/>
        </p:spPr>
        <p:txBody>
          <a:bodyPr wrap="square" rtlCol="0">
            <a:spAutoFit/>
          </a:bodyPr>
          <a:lstStyle/>
          <a:p>
            <a:pPr marL="285750" indent="-285750">
              <a:buFont typeface="Arial" charset="0"/>
              <a:buChar char="•"/>
            </a:pPr>
            <a:r>
              <a:rPr lang="en-US" sz="1400" dirty="0" smtClean="0"/>
              <a:t>Perf tests run on new builds once a week, but sometimes they don’t work, so sometimes 3-4 weeks between tests performance tests.</a:t>
            </a:r>
          </a:p>
          <a:p>
            <a:pPr marL="285750" indent="-285750">
              <a:buFont typeface="Arial" charset="0"/>
              <a:buChar char="•"/>
            </a:pPr>
            <a:r>
              <a:rPr lang="en-US" sz="1400" dirty="0" smtClean="0"/>
              <a:t>40+ components changed.</a:t>
            </a:r>
          </a:p>
          <a:p>
            <a:pPr marL="285750" indent="-285750">
              <a:buFont typeface="Arial" charset="0"/>
              <a:buChar char="•"/>
            </a:pPr>
            <a:r>
              <a:rPr lang="en-US" sz="1400" dirty="0" smtClean="0"/>
              <a:t>100’s of </a:t>
            </a:r>
            <a:r>
              <a:rPr lang="en-US" sz="1400" dirty="0" err="1" smtClean="0"/>
              <a:t>changelists</a:t>
            </a:r>
            <a:r>
              <a:rPr lang="en-US" sz="1400" dirty="0" smtClean="0"/>
              <a:t>.</a:t>
            </a:r>
          </a:p>
          <a:p>
            <a:pPr marL="285750" indent="-285750">
              <a:buFont typeface="Arial" charset="0"/>
              <a:buChar char="•"/>
            </a:pPr>
            <a:r>
              <a:rPr lang="en-US" sz="1400" dirty="0" smtClean="0"/>
              <a:t>If there is a problem, it could take weeks to figure out what caused it.</a:t>
            </a:r>
            <a:endParaRPr lang="en-US" sz="1400" dirty="0"/>
          </a:p>
        </p:txBody>
      </p:sp>
      <p:sp>
        <p:nvSpPr>
          <p:cNvPr id="7" name="TextBox 6"/>
          <p:cNvSpPr txBox="1"/>
          <p:nvPr/>
        </p:nvSpPr>
        <p:spPr>
          <a:xfrm>
            <a:off x="379613" y="1498918"/>
            <a:ext cx="3176388" cy="1815882"/>
          </a:xfrm>
          <a:prstGeom prst="rect">
            <a:avLst/>
          </a:prstGeom>
          <a:noFill/>
        </p:spPr>
        <p:txBody>
          <a:bodyPr wrap="square" rtlCol="0">
            <a:spAutoFit/>
          </a:bodyPr>
          <a:lstStyle/>
          <a:p>
            <a:pPr marL="285750" indent="-285750">
              <a:buFont typeface="Arial" charset="0"/>
              <a:buChar char="•"/>
            </a:pPr>
            <a:r>
              <a:rPr lang="en-US" sz="1400" dirty="0" smtClean="0"/>
              <a:t>New build refreshed everyday at noon.</a:t>
            </a:r>
          </a:p>
          <a:p>
            <a:pPr marL="285750" indent="-285750">
              <a:buFont typeface="Arial" charset="0"/>
              <a:buChar char="•"/>
            </a:pPr>
            <a:r>
              <a:rPr lang="en-US" sz="1400" dirty="0" smtClean="0"/>
              <a:t>A few minutes after deploy people noticed a a big slow down in performance.</a:t>
            </a:r>
          </a:p>
          <a:p>
            <a:pPr marL="285750" indent="-285750">
              <a:buFont typeface="Arial" charset="0"/>
              <a:buChar char="•"/>
            </a:pPr>
            <a:r>
              <a:rPr lang="en-US" sz="1400" dirty="0" smtClean="0"/>
              <a:t>8-10 </a:t>
            </a:r>
            <a:r>
              <a:rPr lang="en-US" sz="1400" dirty="0" err="1" smtClean="0"/>
              <a:t>changelists</a:t>
            </a:r>
            <a:r>
              <a:rPr lang="en-US" sz="1400" dirty="0" smtClean="0"/>
              <a:t> to review.</a:t>
            </a:r>
          </a:p>
          <a:p>
            <a:pPr marL="285750" indent="-285750">
              <a:buFont typeface="Arial" charset="0"/>
              <a:buChar char="•"/>
            </a:pPr>
            <a:r>
              <a:rPr lang="en-US" sz="1400" dirty="0" smtClean="0"/>
              <a:t>Fix was deployed about an hour later.</a:t>
            </a:r>
            <a:endParaRPr lang="en-US" sz="1400" dirty="0"/>
          </a:p>
        </p:txBody>
      </p:sp>
      <p:sp>
        <p:nvSpPr>
          <p:cNvPr id="8" name="TextBox 7"/>
          <p:cNvSpPr txBox="1"/>
          <p:nvPr/>
        </p:nvSpPr>
        <p:spPr>
          <a:xfrm>
            <a:off x="2615191" y="4481393"/>
            <a:ext cx="3812262" cy="307777"/>
          </a:xfrm>
          <a:prstGeom prst="rect">
            <a:avLst/>
          </a:prstGeom>
          <a:noFill/>
        </p:spPr>
        <p:txBody>
          <a:bodyPr wrap="none" rtlCol="0">
            <a:spAutoFit/>
          </a:bodyPr>
          <a:lstStyle/>
          <a:p>
            <a:r>
              <a:rPr lang="en-US" sz="1400" b="1" dirty="0" smtClean="0"/>
              <a:t>My Continuous Delivery Epiphany Moment</a:t>
            </a:r>
            <a:endParaRPr lang="en-US" sz="1400" b="1" dirty="0"/>
          </a:p>
        </p:txBody>
      </p:sp>
      <p:cxnSp>
        <p:nvCxnSpPr>
          <p:cNvPr id="9" name="Straight Arrow Connector 8"/>
          <p:cNvCxnSpPr/>
          <p:nvPr/>
        </p:nvCxnSpPr>
        <p:spPr>
          <a:xfrm>
            <a:off x="4686300" y="3647270"/>
            <a:ext cx="762000"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666283" y="2603484"/>
            <a:ext cx="1624163" cy="307777"/>
          </a:xfrm>
          <a:prstGeom prst="rect">
            <a:avLst/>
          </a:prstGeom>
          <a:noFill/>
        </p:spPr>
        <p:txBody>
          <a:bodyPr wrap="none" rtlCol="0">
            <a:spAutoFit/>
          </a:bodyPr>
          <a:lstStyle/>
          <a:p>
            <a:r>
              <a:rPr lang="en-US" sz="1400" b="1" dirty="0" smtClean="0"/>
              <a:t>Much better than</a:t>
            </a:r>
            <a:endParaRPr lang="en-US" sz="1400" b="1" dirty="0"/>
          </a:p>
        </p:txBody>
      </p:sp>
      <p:cxnSp>
        <p:nvCxnSpPr>
          <p:cNvPr id="14" name="Straight Arrow Connector 13"/>
          <p:cNvCxnSpPr/>
          <p:nvPr/>
        </p:nvCxnSpPr>
        <p:spPr>
          <a:xfrm flipH="1">
            <a:off x="3800529" y="1698259"/>
            <a:ext cx="1355672"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58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10" grpId="0"/>
    </p:bldLst>
  </p:timing>
</p:sld>
</file>

<file path=ppt/theme/theme1.xml><?xml version="1.0" encoding="utf-8"?>
<a:theme xmlns:a="http://schemas.openxmlformats.org/drawingml/2006/main" name="Qlik_16x9_PPT_template_MAR2016FINAL">
  <a:themeElements>
    <a:clrScheme name="Custom 2">
      <a:dk1>
        <a:srgbClr val="565656"/>
      </a:dk1>
      <a:lt1>
        <a:srgbClr val="FFFFFF"/>
      </a:lt1>
      <a:dk2>
        <a:srgbClr val="797979"/>
      </a:dk2>
      <a:lt2>
        <a:srgbClr val="FFFFFF"/>
      </a:lt2>
      <a:accent1>
        <a:srgbClr val="52A017"/>
      </a:accent1>
      <a:accent2>
        <a:srgbClr val="FEBD22"/>
      </a:accent2>
      <a:accent3>
        <a:srgbClr val="B8D108"/>
      </a:accent3>
      <a:accent4>
        <a:srgbClr val="F48518"/>
      </a:accent4>
      <a:accent5>
        <a:srgbClr val="3D7C20"/>
      </a:accent5>
      <a:accent6>
        <a:srgbClr val="FEBD22"/>
      </a:accent6>
      <a:hlink>
        <a:srgbClr val="0C66B6"/>
      </a:hlink>
      <a:folHlink>
        <a:srgbClr val="500A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2A017"/>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lik_16x9_PPT_template_DEC2015FINAL" id="{A94D498C-EAD5-4ADD-AA0F-F4923CFC6494}" vid="{CDA46BD3-EA8E-4D79-8D57-E94AACB850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8698</TotalTime>
  <Words>2007</Words>
  <Application>Microsoft Macintosh PowerPoint</Application>
  <PresentationFormat>On-screen Show (16:9)</PresentationFormat>
  <Paragraphs>373</Paragraphs>
  <Slides>55</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Calibri</vt:lpstr>
      <vt:lpstr>Arial</vt:lpstr>
      <vt:lpstr>Qlik_16x9_PPT_template_MAR2016FINAL</vt:lpstr>
      <vt:lpstr>Agile, Continuous Delivery and DevOps at Qlik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were we doing?</vt:lpstr>
      <vt:lpstr>PowerPoint Presentation</vt:lpstr>
      <vt:lpstr>Our Cloud Safety 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Nodes </dc:title>
  <cp:lastModifiedBy>Jim Reed</cp:lastModifiedBy>
  <cp:revision>550</cp:revision>
  <cp:lastPrinted>2017-10-24T14:16:29Z</cp:lastPrinted>
  <dcterms:modified xsi:type="dcterms:W3CDTF">2017-12-02T21:48:17Z</dcterms:modified>
</cp:coreProperties>
</file>